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69" r:id="rId2"/>
    <p:sldId id="724" r:id="rId3"/>
    <p:sldId id="690" r:id="rId4"/>
    <p:sldId id="737" r:id="rId5"/>
    <p:sldId id="738" r:id="rId6"/>
    <p:sldId id="1241" r:id="rId7"/>
    <p:sldId id="1249" r:id="rId8"/>
    <p:sldId id="756" r:id="rId9"/>
    <p:sldId id="754" r:id="rId10"/>
    <p:sldId id="755" r:id="rId11"/>
    <p:sldId id="1239" r:id="rId12"/>
    <p:sldId id="1245" r:id="rId13"/>
    <p:sldId id="1280" r:id="rId14"/>
    <p:sldId id="1276" r:id="rId15"/>
    <p:sldId id="1248" r:id="rId16"/>
    <p:sldId id="1238" r:id="rId17"/>
    <p:sldId id="1247" r:id="rId18"/>
    <p:sldId id="1246" r:id="rId19"/>
    <p:sldId id="1237" r:id="rId20"/>
    <p:sldId id="1250" r:id="rId21"/>
    <p:sldId id="1279" r:id="rId22"/>
    <p:sldId id="741" r:id="rId23"/>
    <p:sldId id="1261" r:id="rId24"/>
    <p:sldId id="1253" r:id="rId25"/>
    <p:sldId id="1262" r:id="rId26"/>
    <p:sldId id="1257" r:id="rId27"/>
    <p:sldId id="1263" r:id="rId28"/>
    <p:sldId id="1259" r:id="rId29"/>
    <p:sldId id="1258" r:id="rId30"/>
    <p:sldId id="1260" r:id="rId31"/>
    <p:sldId id="1252" r:id="rId32"/>
    <p:sldId id="1265" r:id="rId33"/>
    <p:sldId id="1251" r:id="rId34"/>
    <p:sldId id="1256" r:id="rId35"/>
    <p:sldId id="1254" r:id="rId36"/>
    <p:sldId id="1266" r:id="rId37"/>
    <p:sldId id="1268" r:id="rId38"/>
    <p:sldId id="1270" r:id="rId39"/>
    <p:sldId id="1271" r:id="rId40"/>
    <p:sldId id="1272" r:id="rId41"/>
    <p:sldId id="1273" r:id="rId42"/>
    <p:sldId id="1274" r:id="rId43"/>
    <p:sldId id="1267" r:id="rId44"/>
    <p:sldId id="1269" r:id="rId45"/>
    <p:sldId id="1275" r:id="rId46"/>
    <p:sldId id="753" r:id="rId4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50A83-2D02-B33B-2B0A-FA81C98EA1B7}" name="Hodari, Ahimsa" initials="HA" userId="S::ahimsa.hodari@us.dlapiper.com::5dc9b77b-4fbf-43f1-b4e9-a1c0c9d7a915" providerId="AD"/>
  <p188:author id="{A44175A4-9E86-5C77-BA66-506497D7A511}" name="Hodari, Ahimsa" initials="HA" userId="S::Ahimsa.Hodari@us.dlapiper.com::5dc9b77b-4fbf-43f1-b4e9-a1c0c9d7a915" providerId="AD"/>
  <p188:author id="{F9634BE6-A9EE-6767-EB43-A518BCB85740}" name="Toth, Jade" initials="TJ" userId="S::Jade.Toth@us.dlapiper.com::408b0b4c-dd8a-48d1-bc10-ad0ed99c7f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ACACA"/>
    <a:srgbClr val="000000"/>
    <a:srgbClr val="006DC8"/>
    <a:srgbClr val="006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A7F4B-75AD-48A0-B25E-EBCB009DB676}" v="606" dt="2024-02-29T22:19:42.039"/>
    <p1510:client id="{2AC28E0D-7E0C-4D52-B5C0-75C81E8C8468}" v="6099" dt="2024-02-29T22:13:11.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83" autoAdjust="0"/>
  </p:normalViewPr>
  <p:slideViewPr>
    <p:cSldViewPr snapToGrid="0">
      <p:cViewPr varScale="1">
        <p:scale>
          <a:sx n="94" d="100"/>
          <a:sy n="94" d="100"/>
        </p:scale>
        <p:origin x="1188" y="78"/>
      </p:cViewPr>
      <p:guideLst>
        <p:guide orient="horz" pos="233"/>
        <p:guide orient="horz" pos="903"/>
        <p:guide orient="horz" pos="3984"/>
        <p:guide pos="326"/>
        <p:guide pos="73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E81B6A93-809F-7948-85F3-018E324E55C7}" type="datetimeFigureOut">
              <a:rPr lang="en-US" smtClean="0"/>
              <a:t>2/29/2024</a:t>
            </a:fld>
            <a:endParaRPr lang="en-US" dirty="0"/>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D3909AD-F0A8-B140-AD0A-48C42EB3EE29}" type="slidenum">
              <a:rPr lang="en-US" smtClean="0"/>
              <a:t>‹#›</a:t>
            </a:fld>
            <a:endParaRPr lang="en-US" dirty="0"/>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2DCB935-B14B-9141-A5B7-B65163803703}" type="datetimeFigureOut">
              <a:rPr lang="en-US" smtClean="0"/>
              <a:t>2/29/2024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05EC090-49E1-4846-BBB9-5D83CB951608}" type="slidenum">
              <a:rPr lang="en-US" smtClean="0"/>
              <a:t>‹#›</a:t>
            </a:fld>
            <a:endParaRPr lang="en-US" dirty="0"/>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on.com/en/insights/articles/how-current-ip-patent-litigation-trends-are-changing-risk-exposur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ifiedpatents.com/insights/2023/1/4/2022-patent-dispute-repor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fiedpatents.com/insights/2024/1/8/patent-dispute-report-2023-in-review"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rpxcorp.com/intelligence/blog/q4-in-review-npe-litigation-gap-narrows-as-top-sep-venues-compete-for-jurisdic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pxcorp.com/data-byte/npe-filings-decreased-in-2023-due-to-ip-edge-standstill-and-west-texas-downtur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insight.rpxcorp.com/entity/1034412-ip-edge-llc"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iam-media.com/article/guide-patent-litigation-funding-disclosure-in-the-us" TargetMode="External"/><Relationship Id="rId3" Type="http://schemas.openxmlformats.org/officeDocument/2006/relationships/hyperlink" Target="https://www.patentprogress.org/2024/02/not-just-delaware-litigation-funding-transparency-progress-across-multiple-states/" TargetMode="External"/><Relationship Id="rId7" Type="http://schemas.openxmlformats.org/officeDocument/2006/relationships/hyperlink" Target="https://www.flsenate.gov/Session/Bill/2024/1276"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jdsupra.com/legalnews/district-of-new-jersey-adopts-local-2748873/" TargetMode="External"/><Relationship Id="rId5" Type="http://schemas.openxmlformats.org/officeDocument/2006/relationships/hyperlink" Target="https://www.patentprogress.org/2023/04/judge-connolly-continues-to-push-on-funding-transparency/" TargetMode="External"/><Relationship Id="rId4" Type="http://schemas.openxmlformats.org/officeDocument/2006/relationships/hyperlink" Target="https://www.patentprogress.org/2023/12/judge-connollys-push-for-funding-transparency-is-working/" TargetMode="External"/><Relationship Id="rId9" Type="http://schemas.openxmlformats.org/officeDocument/2006/relationships/hyperlink" Target="https://www.patentprogress.org/dictionary/disclosur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bm.com/publications/tech-companies-should-strongly-consider-monetizing-their-patent-portfolios-during-the-economic-downtur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1</a:t>
            </a:fld>
            <a:endParaRPr lang="en-US" dirty="0"/>
          </a:p>
        </p:txBody>
      </p:sp>
    </p:spTree>
    <p:extLst>
      <p:ext uri="{BB962C8B-B14F-4D97-AF65-F5344CB8AC3E}">
        <p14:creationId xmlns:p14="http://schemas.microsoft.com/office/powerpoint/2010/main" val="74992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80% times less likely to see ITC cases vs district court cases </a:t>
            </a:r>
          </a:p>
        </p:txBody>
      </p:sp>
      <p:sp>
        <p:nvSpPr>
          <p:cNvPr id="4" name="Slide Number Placeholder 3"/>
          <p:cNvSpPr>
            <a:spLocks noGrp="1"/>
          </p:cNvSpPr>
          <p:nvPr>
            <p:ph type="sldNum" sz="quarter" idx="5"/>
          </p:nvPr>
        </p:nvSpPr>
        <p:spPr/>
        <p:txBody>
          <a:bodyPr/>
          <a:lstStyle/>
          <a:p>
            <a:fld id="{E05EC090-49E1-4846-BBB9-5D83CB951608}" type="slidenum">
              <a:rPr lang="en-US" smtClean="0"/>
              <a:t>11</a:t>
            </a:fld>
            <a:endParaRPr lang="en-US" dirty="0"/>
          </a:p>
        </p:txBody>
      </p:sp>
    </p:spTree>
    <p:extLst>
      <p:ext uri="{BB962C8B-B14F-4D97-AF65-F5344CB8AC3E}">
        <p14:creationId xmlns:p14="http://schemas.microsoft.com/office/powerpoint/2010/main" val="398625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How Current IP Patent Litigation Trends are Changing Risk Exposures (aon.com)</a:t>
            </a:r>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12</a:t>
            </a:fld>
            <a:endParaRPr lang="en-US" dirty="0"/>
          </a:p>
        </p:txBody>
      </p:sp>
    </p:spTree>
    <p:extLst>
      <p:ext uri="{BB962C8B-B14F-4D97-AF65-F5344CB8AC3E}">
        <p14:creationId xmlns:p14="http://schemas.microsoft.com/office/powerpoint/2010/main" val="346897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8289-DD9B-AB35-011B-56896FFA0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9DCE9-5C72-BEE3-24F4-8D60065B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1CFA-E25D-0B1E-9129-FA5D92725AB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3BB7FC28-AF16-F3D9-E478-0567902CF968}"/>
              </a:ext>
            </a:extLst>
          </p:cNvPr>
          <p:cNvSpPr>
            <a:spLocks noGrp="1"/>
          </p:cNvSpPr>
          <p:nvPr>
            <p:ph type="sldNum" sz="quarter" idx="5"/>
          </p:nvPr>
        </p:nvSpPr>
        <p:spPr/>
        <p:txBody>
          <a:bodyPr/>
          <a:lstStyle/>
          <a:p>
            <a:fld id="{E05EC090-49E1-4846-BBB9-5D83CB951608}" type="slidenum">
              <a:rPr lang="en-US" smtClean="0"/>
              <a:t>15</a:t>
            </a:fld>
            <a:endParaRPr lang="en-US" dirty="0"/>
          </a:p>
        </p:txBody>
      </p:sp>
    </p:spTree>
    <p:extLst>
      <p:ext uri="{BB962C8B-B14F-4D97-AF65-F5344CB8AC3E}">
        <p14:creationId xmlns:p14="http://schemas.microsoft.com/office/powerpoint/2010/main" val="241145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8289-DD9B-AB35-011B-56896FFA0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9DCE9-5C72-BEE3-24F4-8D60065B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1CFA-E25D-0B1E-9129-FA5D92725ABF}"/>
              </a:ext>
            </a:extLst>
          </p:cNvPr>
          <p:cNvSpPr>
            <a:spLocks noGrp="1"/>
          </p:cNvSpPr>
          <p:nvPr>
            <p:ph type="body" idx="1"/>
          </p:nvPr>
        </p:nvSpPr>
        <p:spPr/>
        <p:txBody>
          <a:bodyPr/>
          <a:lstStyle/>
          <a:p>
            <a:pPr algn="ctr"/>
            <a:r>
              <a:rPr lang="en-US" b="1" i="0" u="sng" dirty="0">
                <a:effectLst/>
                <a:latin typeface="proxima-nova"/>
              </a:rPr>
              <a:t>Methodology</a:t>
            </a:r>
            <a:endParaRPr lang="en-US" b="1" i="0" dirty="0">
              <a:effectLst/>
              <a:latin typeface="proxima-nova"/>
            </a:endParaRPr>
          </a:p>
          <a:p>
            <a:pPr algn="l"/>
            <a:r>
              <a:rPr lang="en-US" b="0" i="0" dirty="0">
                <a:effectLst/>
                <a:latin typeface="proxima-nova"/>
              </a:rPr>
              <a:t>This report includes all District Court and PTAB litigations between January 1, 2015 and December 31, 2022 .</a:t>
            </a:r>
          </a:p>
          <a:p>
            <a:pPr algn="l"/>
            <a:r>
              <a:rPr lang="en-US" b="0" i="0" dirty="0">
                <a:effectLst/>
                <a:latin typeface="proxima-nova"/>
              </a:rPr>
              <a:t>Total number of reported cases can vary based on what is included. Unified made its best attempt to eliminate mistaken, duplicative, or changes in venue filings, hence the totals may vary slightly compared to other reporting entities. Statistics include litigations initiated by NPEs or Declaratory Judgments (DJs) </a:t>
            </a:r>
            <a:r>
              <a:rPr lang="en-US" b="1" i="0" dirty="0">
                <a:effectLst/>
                <a:latin typeface="proxima-nova"/>
              </a:rPr>
              <a:t>initiated by operating companies </a:t>
            </a:r>
            <a:r>
              <a:rPr lang="en-US" b="0" i="0" dirty="0">
                <a:effectLst/>
                <a:latin typeface="proxima-nova"/>
              </a:rPr>
              <a:t>against NPEs.</a:t>
            </a:r>
          </a:p>
          <a:p>
            <a:pPr algn="l"/>
            <a:r>
              <a:rPr lang="en-US" b="0" i="0" dirty="0">
                <a:effectLst/>
                <a:latin typeface="proxima-nova"/>
              </a:rPr>
              <a:t>Unified strives to accurately identify NPEs through all available means, such as court filings, public documents, and product documentation.</a:t>
            </a:r>
            <a:r>
              <a:rPr lang="en-US" dirty="0">
                <a:hlinkClick r:id="rId3"/>
              </a:rPr>
              <a:t> </a:t>
            </a:r>
            <a:endParaRPr lang="en-US" b="0" i="0" dirty="0">
              <a:effectLst/>
              <a:latin typeface="proxima-nova"/>
            </a:endParaRPr>
          </a:p>
        </p:txBody>
      </p:sp>
      <p:sp>
        <p:nvSpPr>
          <p:cNvPr id="4" name="Slide Number Placeholder 3">
            <a:extLst>
              <a:ext uri="{FF2B5EF4-FFF2-40B4-BE49-F238E27FC236}">
                <a16:creationId xmlns:a16="http://schemas.microsoft.com/office/drawing/2014/main" id="{3BB7FC28-AF16-F3D9-E478-0567902CF968}"/>
              </a:ext>
            </a:extLst>
          </p:cNvPr>
          <p:cNvSpPr>
            <a:spLocks noGrp="1"/>
          </p:cNvSpPr>
          <p:nvPr>
            <p:ph type="sldNum" sz="quarter" idx="5"/>
          </p:nvPr>
        </p:nvSpPr>
        <p:spPr/>
        <p:txBody>
          <a:bodyPr/>
          <a:lstStyle/>
          <a:p>
            <a:fld id="{E05EC090-49E1-4846-BBB9-5D83CB951608}" type="slidenum">
              <a:rPr lang="en-US" smtClean="0"/>
              <a:t>16</a:t>
            </a:fld>
            <a:endParaRPr lang="en-US" dirty="0"/>
          </a:p>
        </p:txBody>
      </p:sp>
    </p:spTree>
    <p:extLst>
      <p:ext uri="{BB962C8B-B14F-4D97-AF65-F5344CB8AC3E}">
        <p14:creationId xmlns:p14="http://schemas.microsoft.com/office/powerpoint/2010/main" val="41760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8289-DD9B-AB35-011B-56896FFA0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9DCE9-5C72-BEE3-24F4-8D60065B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1CFA-E25D-0B1E-9129-FA5D92725ABF}"/>
              </a:ext>
            </a:extLst>
          </p:cNvPr>
          <p:cNvSpPr>
            <a:spLocks noGrp="1"/>
          </p:cNvSpPr>
          <p:nvPr>
            <p:ph type="body" idx="1"/>
          </p:nvPr>
        </p:nvSpPr>
        <p:spPr/>
        <p:txBody>
          <a:bodyPr/>
          <a:lstStyle/>
          <a:p>
            <a:r>
              <a:rPr lang="en-US" dirty="0">
                <a:hlinkClick r:id="rId3"/>
              </a:rPr>
              <a:t>Patent Dispute Report: 2023 in Review — Unified Patents</a:t>
            </a:r>
            <a:endParaRPr lang="en-US" dirty="0"/>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ea typeface="Cambria" panose="02040503050406030204" pitchFamily="18" charset="0"/>
              </a:rPr>
              <a:t>Source: </a:t>
            </a:r>
            <a:r>
              <a:rPr lang="en-US" sz="1200" dirty="0">
                <a:hlinkClick r:id="rId4"/>
              </a:rPr>
              <a:t>Q4 in Review: NPE Litigation Gap Narrows as Top SEP Venues Compete for Jurisdiction | RPX Corp, </a:t>
            </a:r>
            <a:r>
              <a:rPr lang="en-US" sz="1200" dirty="0">
                <a:latin typeface="Cambria" panose="02040503050406030204" pitchFamily="18" charset="0"/>
                <a:ea typeface="Cambria" panose="02040503050406030204" pitchFamily="18" charset="0"/>
              </a:rPr>
              <a:t>accessed 2/23/2024</a:t>
            </a:r>
          </a:p>
          <a:p>
            <a:endParaRPr lang="en-US" dirty="0">
              <a:ea typeface="Calibri"/>
              <a:cs typeface="Calibri"/>
            </a:endParaRPr>
          </a:p>
        </p:txBody>
      </p:sp>
      <p:sp>
        <p:nvSpPr>
          <p:cNvPr id="4" name="Slide Number Placeholder 3">
            <a:extLst>
              <a:ext uri="{FF2B5EF4-FFF2-40B4-BE49-F238E27FC236}">
                <a16:creationId xmlns:a16="http://schemas.microsoft.com/office/drawing/2014/main" id="{3BB7FC28-AF16-F3D9-E478-0567902CF968}"/>
              </a:ext>
            </a:extLst>
          </p:cNvPr>
          <p:cNvSpPr>
            <a:spLocks noGrp="1"/>
          </p:cNvSpPr>
          <p:nvPr>
            <p:ph type="sldNum" sz="quarter" idx="5"/>
          </p:nvPr>
        </p:nvSpPr>
        <p:spPr/>
        <p:txBody>
          <a:bodyPr/>
          <a:lstStyle/>
          <a:p>
            <a:fld id="{E05EC090-49E1-4846-BBB9-5D83CB951608}" type="slidenum">
              <a:rPr lang="en-US" smtClean="0"/>
              <a:t>17</a:t>
            </a:fld>
            <a:endParaRPr lang="en-US" dirty="0"/>
          </a:p>
        </p:txBody>
      </p:sp>
    </p:spTree>
    <p:extLst>
      <p:ext uri="{BB962C8B-B14F-4D97-AF65-F5344CB8AC3E}">
        <p14:creationId xmlns:p14="http://schemas.microsoft.com/office/powerpoint/2010/main" val="305104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8289-DD9B-AB35-011B-56896FFA0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9DCE9-5C72-BEE3-24F4-8D60065B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1CFA-E25D-0B1E-9129-FA5D92725ABF}"/>
              </a:ext>
            </a:extLst>
          </p:cNvPr>
          <p:cNvSpPr>
            <a:spLocks noGrp="1"/>
          </p:cNvSpPr>
          <p:nvPr>
            <p:ph type="body" idx="1"/>
          </p:nvPr>
        </p:nvSpPr>
        <p:spPr/>
        <p:txBody>
          <a:bodyPr/>
          <a:lstStyle/>
          <a:p>
            <a:r>
              <a:rPr lang="en-US" dirty="0">
                <a:ea typeface="Calibri"/>
                <a:cs typeface="Calibri"/>
              </a:rPr>
              <a:t>IP Edge is the reason for this drop off </a:t>
            </a:r>
            <a:r>
              <a:rPr lang="en-US" dirty="0">
                <a:ea typeface="Calibri"/>
                <a:cs typeface="Calibri"/>
                <a:sym typeface="Wingdings" panose="05000000000000000000" pitchFamily="2" charset="2"/>
              </a:rPr>
              <a:t> </a:t>
            </a:r>
            <a:r>
              <a:rPr lang="en-US" dirty="0">
                <a:hlinkClick r:id="rId3"/>
              </a:rPr>
              <a:t>NPE Filings Decreased in 2023 Due to IP Edge Standstill and West Texas Downturn | RPX Corp</a:t>
            </a:r>
            <a:r>
              <a:rPr lang="en-US" dirty="0"/>
              <a:t> on 2/23/24</a:t>
            </a:r>
          </a:p>
          <a:p>
            <a:r>
              <a:rPr lang="en-US" b="0" i="0" dirty="0">
                <a:solidFill>
                  <a:srgbClr val="666666"/>
                </a:solidFill>
                <a:effectLst/>
                <a:latin typeface="AvenirLTStd"/>
              </a:rPr>
              <a:t>The decrease in NPE litigation observed in 2023 does not appear to reflect a general trend. Rather, as RPX has previously reported, the drop was primarily caused by two notable developments in 2022. The most impactful of those developments was a pause in litigation by the large set of plaintiffs with ties to patent monetization firm </a:t>
            </a:r>
            <a:r>
              <a:rPr lang="en-US" b="1" i="0" u="none" strike="noStrike" dirty="0">
                <a:solidFill>
                  <a:srgbClr val="0079C2"/>
                </a:solidFill>
                <a:effectLst/>
                <a:latin typeface="AvenirLTStd"/>
                <a:hlinkClick r:id="rId4"/>
              </a:rPr>
              <a:t>IP Edge LLC</a:t>
            </a:r>
            <a:r>
              <a:rPr lang="en-US" b="0" i="0" dirty="0">
                <a:solidFill>
                  <a:srgbClr val="666666"/>
                </a:solidFill>
                <a:effectLst/>
                <a:latin typeface="AvenirLTStd"/>
              </a:rPr>
              <a:t> (hereinafter, “IP Edge”). Those plaintiffs stopped filing new complaints starting in December 2022 as a result of pressure over transparency and corporate disclosures in Delaware, where Chief Judge Colm F. Connolly pursued information on the firm’s secretive entity formation strategy in a contentious, drawn-out inquiry that lasted most of 2023. As detailed in RPX’s latest quarterly report, Judge Connolly has since concluded as a result of that investigation that IP Edge, a related consulting firm, and the attorneys behind them engaged in a litany of misconduct.</a:t>
            </a:r>
            <a:endParaRPr lang="en-US" dirty="0">
              <a:ea typeface="Calibri"/>
              <a:cs typeface="Calibri"/>
            </a:endParaRPr>
          </a:p>
        </p:txBody>
      </p:sp>
      <p:sp>
        <p:nvSpPr>
          <p:cNvPr id="4" name="Slide Number Placeholder 3">
            <a:extLst>
              <a:ext uri="{FF2B5EF4-FFF2-40B4-BE49-F238E27FC236}">
                <a16:creationId xmlns:a16="http://schemas.microsoft.com/office/drawing/2014/main" id="{3BB7FC28-AF16-F3D9-E478-0567902CF968}"/>
              </a:ext>
            </a:extLst>
          </p:cNvPr>
          <p:cNvSpPr>
            <a:spLocks noGrp="1"/>
          </p:cNvSpPr>
          <p:nvPr>
            <p:ph type="sldNum" sz="quarter" idx="5"/>
          </p:nvPr>
        </p:nvSpPr>
        <p:spPr/>
        <p:txBody>
          <a:bodyPr/>
          <a:lstStyle/>
          <a:p>
            <a:fld id="{E05EC090-49E1-4846-BBB9-5D83CB951608}" type="slidenum">
              <a:rPr lang="en-US" smtClean="0"/>
              <a:t>18</a:t>
            </a:fld>
            <a:endParaRPr lang="en-US" dirty="0"/>
          </a:p>
        </p:txBody>
      </p:sp>
    </p:spTree>
    <p:extLst>
      <p:ext uri="{BB962C8B-B14F-4D97-AF65-F5344CB8AC3E}">
        <p14:creationId xmlns:p14="http://schemas.microsoft.com/office/powerpoint/2010/main" val="105240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0E76-A26B-D96D-66C6-D9D590B78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913C-9BB1-3278-27E1-E9EE9A788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6B2C2-02BF-6718-080F-7CC32F5A18A1}"/>
              </a:ext>
            </a:extLst>
          </p:cNvPr>
          <p:cNvSpPr>
            <a:spLocks noGrp="1"/>
          </p:cNvSpPr>
          <p:nvPr>
            <p:ph type="body" idx="1"/>
          </p:nvPr>
        </p:nvSpPr>
        <p:spPr/>
        <p:txBody>
          <a:bodyPr/>
          <a:lstStyle/>
          <a:p>
            <a:r>
              <a:rPr lang="en-US" dirty="0">
                <a:hlinkClick r:id="rId3"/>
              </a:rPr>
              <a:t>Not Just Delaware: Litigation Funding Transparency Progress Across Multiple States - Patent Progress</a:t>
            </a:r>
            <a:endParaRPr lang="en-US" dirty="0"/>
          </a:p>
          <a:p>
            <a:endParaRPr lang="en-US" dirty="0">
              <a:ea typeface="Calibri"/>
              <a:cs typeface="Calibri"/>
            </a:endParaRPr>
          </a:p>
          <a:p>
            <a:pPr algn="l"/>
            <a:r>
              <a:rPr lang="en-US" b="0" i="0" dirty="0">
                <a:solidFill>
                  <a:srgbClr val="505258"/>
                </a:solidFill>
                <a:effectLst/>
                <a:latin typeface="Roboto" panose="02000000000000000000" pitchFamily="2" charset="0"/>
              </a:rPr>
              <a:t>In April 2022, Delaware federal court Chief Judge Colm F. Connolly introduced a standing order requiring that all parties appearing before him disclose any third-party funding they receive.  Over the last two years, Judge Connolly has </a:t>
            </a:r>
            <a:r>
              <a:rPr lang="en-US" b="0" i="0" u="sng" dirty="0">
                <a:effectLst/>
                <a:latin typeface="Roboto" panose="02000000000000000000" pitchFamily="2" charset="0"/>
                <a:hlinkClick r:id="rId4"/>
              </a:rPr>
              <a:t>peeled back the layers</a:t>
            </a:r>
            <a:r>
              <a:rPr lang="en-US" b="0" i="0" dirty="0">
                <a:solidFill>
                  <a:srgbClr val="505258"/>
                </a:solidFill>
                <a:effectLst/>
                <a:latin typeface="Roboto" panose="02000000000000000000" pitchFamily="2" charset="0"/>
              </a:rPr>
              <a:t> on non-practicing entities IP Edge LLC and Mavexar LLC, </a:t>
            </a:r>
            <a:r>
              <a:rPr lang="en-US" b="0" i="0" u="sng" dirty="0">
                <a:effectLst/>
                <a:latin typeface="Roboto" panose="02000000000000000000" pitchFamily="2" charset="0"/>
                <a:hlinkClick r:id="rId5"/>
              </a:rPr>
              <a:t>required</a:t>
            </a:r>
            <a:r>
              <a:rPr lang="en-US" b="0" i="0" dirty="0">
                <a:solidFill>
                  <a:srgbClr val="505258"/>
                </a:solidFill>
                <a:effectLst/>
                <a:latin typeface="Roboto" panose="02000000000000000000" pitchFamily="2" charset="0"/>
              </a:rPr>
              <a:t> IP Edge-linked entity Nimitz Technologies to comply with the transparency order, </a:t>
            </a:r>
            <a:r>
              <a:rPr lang="en-US" b="0" i="0" u="sng" dirty="0">
                <a:effectLst/>
                <a:latin typeface="Roboto" panose="02000000000000000000" pitchFamily="2" charset="0"/>
                <a:hlinkClick r:id="rId5"/>
              </a:rPr>
              <a:t>caused</a:t>
            </a:r>
            <a:r>
              <a:rPr lang="en-US" b="0" i="0" dirty="0">
                <a:solidFill>
                  <a:srgbClr val="505258"/>
                </a:solidFill>
                <a:effectLst/>
                <a:latin typeface="Roboto" panose="02000000000000000000" pitchFamily="2" charset="0"/>
              </a:rPr>
              <a:t> Backertop Licensing LLC to dismiss what appears to have been a meritless patent infringement claim, and uncovered a China-based investment entity backing a lawsuit in his courtroom. </a:t>
            </a:r>
          </a:p>
          <a:p>
            <a:pPr algn="l"/>
            <a:endParaRPr lang="en-US" b="0" i="0" dirty="0">
              <a:solidFill>
                <a:srgbClr val="505258"/>
              </a:solidFill>
              <a:effectLst/>
              <a:latin typeface="Roboto" panose="02000000000000000000" pitchFamily="2" charset="0"/>
            </a:endParaRPr>
          </a:p>
          <a:p>
            <a:pPr algn="l"/>
            <a:r>
              <a:rPr lang="en-US" b="0" i="0" dirty="0">
                <a:solidFill>
                  <a:srgbClr val="505258"/>
                </a:solidFill>
                <a:effectLst/>
                <a:latin typeface="Roboto" panose="02000000000000000000" pitchFamily="2" charset="0"/>
              </a:rPr>
              <a:t>Almost a year before Judge Connolly introduced his standing order, Chief Judge Freda L. Wolfson of the District Court of New Jersey adopted </a:t>
            </a:r>
            <a:r>
              <a:rPr lang="en-US" b="0" i="0" u="sng" dirty="0">
                <a:effectLst/>
                <a:latin typeface="Roboto" panose="02000000000000000000" pitchFamily="2" charset="0"/>
                <a:hlinkClick r:id="rId6"/>
              </a:rPr>
              <a:t>Local Civil Rule 7.1.1</a:t>
            </a:r>
            <a:r>
              <a:rPr lang="en-US" b="0" i="0" dirty="0">
                <a:solidFill>
                  <a:srgbClr val="505258"/>
                </a:solidFill>
                <a:effectLst/>
                <a:latin typeface="Roboto" panose="02000000000000000000" pitchFamily="2" charset="0"/>
              </a:rPr>
              <a:t>, which requires all parties to disclose third-party litigation funding (TPLF) arrangements, including a description of the funder’s financial stake in the case. </a:t>
            </a:r>
          </a:p>
          <a:p>
            <a:pPr algn="l"/>
            <a:endParaRPr lang="en-US" b="0" i="0" dirty="0">
              <a:solidFill>
                <a:srgbClr val="505258"/>
              </a:solidFill>
              <a:effectLst/>
              <a:latin typeface="Roboto" panose="02000000000000000000" pitchFamily="2" charset="0"/>
            </a:endParaRPr>
          </a:p>
          <a:p>
            <a:pPr algn="l"/>
            <a:r>
              <a:rPr lang="en-US" b="0" i="0" dirty="0">
                <a:solidFill>
                  <a:srgbClr val="505258"/>
                </a:solidFill>
                <a:effectLst/>
                <a:latin typeface="Roboto" panose="02000000000000000000" pitchFamily="2" charset="0"/>
              </a:rPr>
              <a:t>In Florida, the Senate Committee on Fiscal Policy approved </a:t>
            </a:r>
            <a:r>
              <a:rPr lang="en-US" b="0" i="0" u="sng" dirty="0">
                <a:effectLst/>
                <a:latin typeface="Roboto" panose="02000000000000000000" pitchFamily="2" charset="0"/>
                <a:hlinkClick r:id="rId7"/>
              </a:rPr>
              <a:t>SB 1276</a:t>
            </a:r>
            <a:r>
              <a:rPr lang="en-US" b="0" i="0" dirty="0">
                <a:solidFill>
                  <a:srgbClr val="505258"/>
                </a:solidFill>
                <a:effectLst/>
                <a:latin typeface="Roboto" panose="02000000000000000000" pitchFamily="2" charset="0"/>
              </a:rPr>
              <a:t>, a bill that would require the “court’s consideration of potential conflicts of interest which may arise from the existence of a litigation financing agreement” and require “certain disclosures related to litigation financing agreements and the involvement of foreign persons, foreign principals, or sovereign wealth funds.” </a:t>
            </a:r>
          </a:p>
          <a:p>
            <a:pPr algn="l"/>
            <a:endParaRPr lang="en-US" b="0" i="0" dirty="0">
              <a:solidFill>
                <a:srgbClr val="505258"/>
              </a:solidFill>
              <a:effectLst/>
              <a:latin typeface="Roboto" panose="02000000000000000000" pitchFamily="2" charset="0"/>
            </a:endParaRPr>
          </a:p>
          <a:p>
            <a:pPr algn="l"/>
            <a:r>
              <a:rPr lang="en-US" b="0" i="0" dirty="0">
                <a:solidFill>
                  <a:srgbClr val="505258"/>
                </a:solidFill>
                <a:effectLst/>
                <a:latin typeface="Roboto" panose="02000000000000000000" pitchFamily="2" charset="0"/>
              </a:rPr>
              <a:t>In California, there have also been pushes to increase funding transparency–both by lawmakers and in district court. In 2005 and 2017, respectively, the Central District of California and the Northern District of California </a:t>
            </a:r>
            <a:r>
              <a:rPr lang="en-US" b="0" i="0" u="sng" dirty="0">
                <a:effectLst/>
                <a:latin typeface="Roboto" panose="02000000000000000000" pitchFamily="2" charset="0"/>
                <a:hlinkClick r:id="rId8"/>
              </a:rPr>
              <a:t>adopted</a:t>
            </a:r>
            <a:r>
              <a:rPr lang="en-US" b="0" i="0" dirty="0">
                <a:solidFill>
                  <a:srgbClr val="505258"/>
                </a:solidFill>
                <a:effectLst/>
                <a:latin typeface="Roboto" panose="02000000000000000000" pitchFamily="2" charset="0"/>
              </a:rPr>
              <a:t> local rules requiring </a:t>
            </a:r>
            <a:r>
              <a:rPr lang="en-US" b="0" i="0" u="sng" dirty="0">
                <a:solidFill>
                  <a:srgbClr val="505258"/>
                </a:solidFill>
                <a:effectLst/>
                <a:latin typeface="Roboto" panose="02000000000000000000" pitchFamily="2" charset="0"/>
                <a:hlinkClick r:id="rId9"/>
              </a:rPr>
              <a:t>disclosure</a:t>
            </a:r>
            <a:r>
              <a:rPr lang="en-US" b="0" i="0" u="sng" dirty="0">
                <a:solidFill>
                  <a:srgbClr val="FFFFFF"/>
                </a:solidFill>
                <a:effectLst/>
                <a:latin typeface="Roboto" panose="02000000000000000000" pitchFamily="2" charset="0"/>
              </a:rPr>
              <a:t> </a:t>
            </a:r>
            <a:r>
              <a:rPr lang="en-US" b="0" i="0" dirty="0">
                <a:solidFill>
                  <a:srgbClr val="FFFFFF"/>
                </a:solidFill>
                <a:effectLst/>
                <a:latin typeface="Roboto" panose="02000000000000000000" pitchFamily="2" charset="0"/>
              </a:rPr>
              <a:t>of the primary objectives of the patent system.  In return for the government-granted right to exclude that is embodied in the patent, the inventor must disclose to the public through his patent the invention for which protection is sought.  Inventors unwilling to disclose their invention to the public may instead opt for trade secret protection.</a:t>
            </a:r>
            <a:r>
              <a:rPr lang="en-US" b="0" i="0" dirty="0">
                <a:solidFill>
                  <a:srgbClr val="505258"/>
                </a:solidFill>
                <a:effectLst/>
                <a:latin typeface="Roboto" panose="02000000000000000000" pitchFamily="2" charset="0"/>
              </a:rPr>
              <a:t> of third-parties in civil litigation. </a:t>
            </a:r>
          </a:p>
          <a:p>
            <a:pPr algn="l"/>
            <a:endParaRPr lang="en-US" b="0" i="0" dirty="0">
              <a:solidFill>
                <a:srgbClr val="505258"/>
              </a:solidFill>
              <a:effectLst/>
              <a:latin typeface="Roboto" panose="02000000000000000000" pitchFamily="2" charset="0"/>
            </a:endParaRPr>
          </a:p>
          <a:p>
            <a:pPr algn="l"/>
            <a:r>
              <a:rPr lang="en-US" b="0" i="0" dirty="0">
                <a:solidFill>
                  <a:srgbClr val="505258"/>
                </a:solidFill>
                <a:effectLst/>
                <a:latin typeface="Roboto" panose="02000000000000000000" pitchFamily="2" charset="0"/>
              </a:rPr>
              <a:t>Texas has done the opposite. In fact, the Eastern and Western Districts of Texas have actively </a:t>
            </a:r>
            <a:r>
              <a:rPr lang="en-US" b="0" i="0" u="sng" dirty="0">
                <a:effectLst/>
                <a:latin typeface="Roboto" panose="02000000000000000000" pitchFamily="2" charset="0"/>
                <a:hlinkClick r:id="rId8"/>
              </a:rPr>
              <a:t>prohibited</a:t>
            </a:r>
            <a:r>
              <a:rPr lang="en-US" b="0" i="0" dirty="0">
                <a:solidFill>
                  <a:srgbClr val="505258"/>
                </a:solidFill>
                <a:effectLst/>
                <a:latin typeface="Roboto" panose="02000000000000000000" pitchFamily="2" charset="0"/>
              </a:rPr>
              <a:t> parties from asking for funding information. </a:t>
            </a:r>
          </a:p>
          <a:p>
            <a:pPr algn="l"/>
            <a:endParaRPr lang="en-US" dirty="0">
              <a:ea typeface="Calibri"/>
              <a:cs typeface="Calibri"/>
            </a:endParaRPr>
          </a:p>
        </p:txBody>
      </p:sp>
      <p:sp>
        <p:nvSpPr>
          <p:cNvPr id="4" name="Slide Number Placeholder 3">
            <a:extLst>
              <a:ext uri="{FF2B5EF4-FFF2-40B4-BE49-F238E27FC236}">
                <a16:creationId xmlns:a16="http://schemas.microsoft.com/office/drawing/2014/main" id="{E7DED02B-E4B3-AC70-48A2-192F931430C5}"/>
              </a:ext>
            </a:extLst>
          </p:cNvPr>
          <p:cNvSpPr>
            <a:spLocks noGrp="1"/>
          </p:cNvSpPr>
          <p:nvPr>
            <p:ph type="sldNum" sz="quarter" idx="5"/>
          </p:nvPr>
        </p:nvSpPr>
        <p:spPr/>
        <p:txBody>
          <a:bodyPr/>
          <a:lstStyle/>
          <a:p>
            <a:fld id="{E05EC090-49E1-4846-BBB9-5D83CB951608}" type="slidenum">
              <a:rPr lang="en-US" smtClean="0"/>
              <a:t>19</a:t>
            </a:fld>
            <a:endParaRPr lang="en-US" dirty="0"/>
          </a:p>
        </p:txBody>
      </p:sp>
    </p:spTree>
    <p:extLst>
      <p:ext uri="{BB962C8B-B14F-4D97-AF65-F5344CB8AC3E}">
        <p14:creationId xmlns:p14="http://schemas.microsoft.com/office/powerpoint/2010/main" val="215364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0E76-A26B-D96D-66C6-D9D590B78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913C-9BB1-3278-27E1-E9EE9A788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6B2C2-02BF-6718-080F-7CC32F5A18A1}"/>
              </a:ext>
            </a:extLst>
          </p:cNvPr>
          <p:cNvSpPr>
            <a:spLocks noGrp="1"/>
          </p:cNvSpPr>
          <p:nvPr>
            <p:ph type="body" idx="1"/>
          </p:nvPr>
        </p:nvSpPr>
        <p:spPr/>
        <p:txBody>
          <a:bodyPr/>
          <a:lstStyle/>
          <a:p>
            <a:r>
              <a:rPr lang="en-US" b="0" i="0" dirty="0">
                <a:solidFill>
                  <a:srgbClr val="453A40"/>
                </a:solidFill>
                <a:effectLst/>
                <a:latin typeface="SuisseIntl"/>
              </a:rPr>
              <a:t>Many tech companies have traditionally maintained large patent portfolios to enhance company value and for defensive reasons—i.e. to dissuade competitors from filing suit. But monetizing these dormant patent assets—which can cost a great deal to simply maintain—may provide a solution during these difficult economic times. </a:t>
            </a:r>
            <a:r>
              <a:rPr lang="en-US" dirty="0">
                <a:hlinkClick r:id="rId3"/>
              </a:rPr>
              <a:t>Tech Companies Should Strongly Consider Monetizing Their Patent Portfolios During the Economic Downturn (fbm.com)</a:t>
            </a:r>
            <a:r>
              <a:rPr lang="en-US" dirty="0"/>
              <a:t> accessed on 2/5/24</a:t>
            </a:r>
          </a:p>
          <a:p>
            <a:endParaRPr lang="en-US" dirty="0">
              <a:ea typeface="Calibri"/>
              <a:cs typeface="Calibri"/>
            </a:endParaRPr>
          </a:p>
          <a:p>
            <a:r>
              <a:rPr lang="en-US" b="0" i="0" dirty="0">
                <a:solidFill>
                  <a:srgbClr val="453A40"/>
                </a:solidFill>
                <a:effectLst/>
                <a:latin typeface="SuisseIntl"/>
              </a:rPr>
              <a:t>In a typical litigation funding arrangement, the funder pays all or nearly all of the costs of litigation, including an agreed fraction of outside counsel’s fees. In exchange, both the funder and outside counsel receive a share of any recovery, with the balance going to the patent owner. This kind of arrangement could enable companies to generate significant revenues from their otherwise dormant patent holdings for substantially less risk.</a:t>
            </a:r>
            <a:r>
              <a:rPr lang="en-US" b="0" i="0" dirty="0">
                <a:solidFill>
                  <a:srgbClr val="453A40"/>
                </a:solidFill>
                <a:effectLst/>
                <a:latin typeface="SuisseIntl"/>
                <a:cs typeface="Calibri"/>
              </a:rPr>
              <a:t> </a:t>
            </a:r>
            <a:r>
              <a:rPr lang="en-US" b="0" i="1" dirty="0">
                <a:solidFill>
                  <a:srgbClr val="453A40"/>
                </a:solidFill>
                <a:effectLst/>
                <a:latin typeface="SuisseIntl"/>
                <a:cs typeface="Calibri"/>
              </a:rPr>
              <a:t>Id</a:t>
            </a:r>
            <a:r>
              <a:rPr lang="en-US" b="0" i="0" dirty="0">
                <a:solidFill>
                  <a:srgbClr val="453A40"/>
                </a:solidFill>
                <a:effectLst/>
                <a:latin typeface="SuisseIntl"/>
                <a:cs typeface="Calibri"/>
              </a:rPr>
              <a:t>. </a:t>
            </a:r>
          </a:p>
          <a:p>
            <a:endParaRPr lang="en-US" b="0" i="0" dirty="0">
              <a:solidFill>
                <a:srgbClr val="453A40"/>
              </a:solidFill>
              <a:effectLst/>
              <a:latin typeface="SuisseIntl"/>
              <a:ea typeface="Calibri"/>
              <a:cs typeface="Calibri"/>
            </a:endParaRPr>
          </a:p>
          <a:p>
            <a:r>
              <a:rPr lang="en-US" b="0" i="0" dirty="0">
                <a:solidFill>
                  <a:srgbClr val="453A40"/>
                </a:solidFill>
                <a:effectLst/>
                <a:latin typeface="SuisseIntl"/>
                <a:ea typeface="Calibri"/>
                <a:cs typeface="Calibri"/>
              </a:rPr>
              <a:t>Counseling clients on how this is different: NPEs are more sophisticated now, many are backed by 3PP Lit funders, making litigation more expensive and riskier.</a:t>
            </a:r>
            <a:endParaRPr lang="en-US" dirty="0">
              <a:ea typeface="Calibri"/>
              <a:cs typeface="Calibri"/>
            </a:endParaRPr>
          </a:p>
        </p:txBody>
      </p:sp>
      <p:sp>
        <p:nvSpPr>
          <p:cNvPr id="4" name="Slide Number Placeholder 3">
            <a:extLst>
              <a:ext uri="{FF2B5EF4-FFF2-40B4-BE49-F238E27FC236}">
                <a16:creationId xmlns:a16="http://schemas.microsoft.com/office/drawing/2014/main" id="{E7DED02B-E4B3-AC70-48A2-192F931430C5}"/>
              </a:ext>
            </a:extLst>
          </p:cNvPr>
          <p:cNvSpPr>
            <a:spLocks noGrp="1"/>
          </p:cNvSpPr>
          <p:nvPr>
            <p:ph type="sldNum" sz="quarter" idx="5"/>
          </p:nvPr>
        </p:nvSpPr>
        <p:spPr/>
        <p:txBody>
          <a:bodyPr/>
          <a:lstStyle/>
          <a:p>
            <a:fld id="{E05EC090-49E1-4846-BBB9-5D83CB951608}" type="slidenum">
              <a:rPr lang="en-US" smtClean="0"/>
              <a:t>20</a:t>
            </a:fld>
            <a:endParaRPr lang="en-US" dirty="0"/>
          </a:p>
        </p:txBody>
      </p:sp>
    </p:spTree>
    <p:extLst>
      <p:ext uri="{BB962C8B-B14F-4D97-AF65-F5344CB8AC3E}">
        <p14:creationId xmlns:p14="http://schemas.microsoft.com/office/powerpoint/2010/main" val="208073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22</a:t>
            </a:fld>
            <a:endParaRPr lang="en-US" dirty="0"/>
          </a:p>
        </p:txBody>
      </p:sp>
    </p:spTree>
    <p:extLst>
      <p:ext uri="{BB962C8B-B14F-4D97-AF65-F5344CB8AC3E}">
        <p14:creationId xmlns:p14="http://schemas.microsoft.com/office/powerpoint/2010/main" val="7103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23</a:t>
            </a:fld>
            <a:endParaRPr lang="en-US" dirty="0"/>
          </a:p>
        </p:txBody>
      </p:sp>
    </p:spTree>
    <p:extLst>
      <p:ext uri="{BB962C8B-B14F-4D97-AF65-F5344CB8AC3E}">
        <p14:creationId xmlns:p14="http://schemas.microsoft.com/office/powerpoint/2010/main" val="17785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2</a:t>
            </a:fld>
            <a:endParaRPr lang="en-US" dirty="0"/>
          </a:p>
        </p:txBody>
      </p:sp>
    </p:spTree>
    <p:extLst>
      <p:ext uri="{BB962C8B-B14F-4D97-AF65-F5344CB8AC3E}">
        <p14:creationId xmlns:p14="http://schemas.microsoft.com/office/powerpoint/2010/main" val="86366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24</a:t>
            </a:fld>
            <a:endParaRPr lang="en-US" dirty="0"/>
          </a:p>
        </p:txBody>
      </p:sp>
    </p:spTree>
    <p:extLst>
      <p:ext uri="{BB962C8B-B14F-4D97-AF65-F5344CB8AC3E}">
        <p14:creationId xmlns:p14="http://schemas.microsoft.com/office/powerpoint/2010/main" val="107066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25</a:t>
            </a:fld>
            <a:endParaRPr lang="en-US" dirty="0"/>
          </a:p>
        </p:txBody>
      </p:sp>
    </p:spTree>
    <p:extLst>
      <p:ext uri="{BB962C8B-B14F-4D97-AF65-F5344CB8AC3E}">
        <p14:creationId xmlns:p14="http://schemas.microsoft.com/office/powerpoint/2010/main" val="95222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26</a:t>
            </a:fld>
            <a:endParaRPr lang="en-US" dirty="0"/>
          </a:p>
        </p:txBody>
      </p:sp>
    </p:spTree>
    <p:extLst>
      <p:ext uri="{BB962C8B-B14F-4D97-AF65-F5344CB8AC3E}">
        <p14:creationId xmlns:p14="http://schemas.microsoft.com/office/powerpoint/2010/main" val="117027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27</a:t>
            </a:fld>
            <a:endParaRPr lang="en-US" dirty="0"/>
          </a:p>
        </p:txBody>
      </p:sp>
    </p:spTree>
    <p:extLst>
      <p:ext uri="{BB962C8B-B14F-4D97-AF65-F5344CB8AC3E}">
        <p14:creationId xmlns:p14="http://schemas.microsoft.com/office/powerpoint/2010/main" val="285510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28</a:t>
            </a:fld>
            <a:endParaRPr lang="en-US" dirty="0"/>
          </a:p>
        </p:txBody>
      </p:sp>
    </p:spTree>
    <p:extLst>
      <p:ext uri="{BB962C8B-B14F-4D97-AF65-F5344CB8AC3E}">
        <p14:creationId xmlns:p14="http://schemas.microsoft.com/office/powerpoint/2010/main" val="15125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29</a:t>
            </a:fld>
            <a:endParaRPr lang="en-US" dirty="0"/>
          </a:p>
        </p:txBody>
      </p:sp>
    </p:spTree>
    <p:extLst>
      <p:ext uri="{BB962C8B-B14F-4D97-AF65-F5344CB8AC3E}">
        <p14:creationId xmlns:p14="http://schemas.microsoft.com/office/powerpoint/2010/main" val="180175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30</a:t>
            </a:fld>
            <a:endParaRPr lang="en-US" dirty="0"/>
          </a:p>
        </p:txBody>
      </p:sp>
    </p:spTree>
    <p:extLst>
      <p:ext uri="{BB962C8B-B14F-4D97-AF65-F5344CB8AC3E}">
        <p14:creationId xmlns:p14="http://schemas.microsoft.com/office/powerpoint/2010/main" val="273336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31</a:t>
            </a:fld>
            <a:endParaRPr lang="en-US" dirty="0"/>
          </a:p>
        </p:txBody>
      </p:sp>
    </p:spTree>
    <p:extLst>
      <p:ext uri="{BB962C8B-B14F-4D97-AF65-F5344CB8AC3E}">
        <p14:creationId xmlns:p14="http://schemas.microsoft.com/office/powerpoint/2010/main" val="1283001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32</a:t>
            </a:fld>
            <a:endParaRPr lang="en-US" dirty="0"/>
          </a:p>
        </p:txBody>
      </p:sp>
    </p:spTree>
    <p:extLst>
      <p:ext uri="{BB962C8B-B14F-4D97-AF65-F5344CB8AC3E}">
        <p14:creationId xmlns:p14="http://schemas.microsoft.com/office/powerpoint/2010/main" val="3650402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33</a:t>
            </a:fld>
            <a:endParaRPr lang="en-US" dirty="0"/>
          </a:p>
        </p:txBody>
      </p:sp>
    </p:spTree>
    <p:extLst>
      <p:ext uri="{BB962C8B-B14F-4D97-AF65-F5344CB8AC3E}">
        <p14:creationId xmlns:p14="http://schemas.microsoft.com/office/powerpoint/2010/main" val="82529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a:t>
            </a:fld>
            <a:endParaRPr lang="en-US" dirty="0"/>
          </a:p>
        </p:txBody>
      </p:sp>
    </p:spTree>
    <p:extLst>
      <p:ext uri="{BB962C8B-B14F-4D97-AF65-F5344CB8AC3E}">
        <p14:creationId xmlns:p14="http://schemas.microsoft.com/office/powerpoint/2010/main" val="4146277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34</a:t>
            </a:fld>
            <a:endParaRPr lang="en-US" dirty="0"/>
          </a:p>
        </p:txBody>
      </p:sp>
    </p:spTree>
    <p:extLst>
      <p:ext uri="{BB962C8B-B14F-4D97-AF65-F5344CB8AC3E}">
        <p14:creationId xmlns:p14="http://schemas.microsoft.com/office/powerpoint/2010/main" val="3059710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35</a:t>
            </a:fld>
            <a:endParaRPr lang="en-US" dirty="0"/>
          </a:p>
        </p:txBody>
      </p:sp>
    </p:spTree>
    <p:extLst>
      <p:ext uri="{BB962C8B-B14F-4D97-AF65-F5344CB8AC3E}">
        <p14:creationId xmlns:p14="http://schemas.microsoft.com/office/powerpoint/2010/main" val="2213344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36</a:t>
            </a:fld>
            <a:endParaRPr lang="en-US" dirty="0"/>
          </a:p>
        </p:txBody>
      </p:sp>
    </p:spTree>
    <p:extLst>
      <p:ext uri="{BB962C8B-B14F-4D97-AF65-F5344CB8AC3E}">
        <p14:creationId xmlns:p14="http://schemas.microsoft.com/office/powerpoint/2010/main" val="414632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37</a:t>
            </a:fld>
            <a:endParaRPr lang="en-US" dirty="0"/>
          </a:p>
        </p:txBody>
      </p:sp>
    </p:spTree>
    <p:extLst>
      <p:ext uri="{BB962C8B-B14F-4D97-AF65-F5344CB8AC3E}">
        <p14:creationId xmlns:p14="http://schemas.microsoft.com/office/powerpoint/2010/main" val="169740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38</a:t>
            </a:fld>
            <a:endParaRPr lang="en-US" dirty="0"/>
          </a:p>
        </p:txBody>
      </p:sp>
    </p:spTree>
    <p:extLst>
      <p:ext uri="{BB962C8B-B14F-4D97-AF65-F5344CB8AC3E}">
        <p14:creationId xmlns:p14="http://schemas.microsoft.com/office/powerpoint/2010/main" val="3344578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39</a:t>
            </a:fld>
            <a:endParaRPr lang="en-US" dirty="0"/>
          </a:p>
        </p:txBody>
      </p:sp>
    </p:spTree>
    <p:extLst>
      <p:ext uri="{BB962C8B-B14F-4D97-AF65-F5344CB8AC3E}">
        <p14:creationId xmlns:p14="http://schemas.microsoft.com/office/powerpoint/2010/main" val="1005675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40</a:t>
            </a:fld>
            <a:endParaRPr lang="en-US" dirty="0"/>
          </a:p>
        </p:txBody>
      </p:sp>
    </p:spTree>
    <p:extLst>
      <p:ext uri="{BB962C8B-B14F-4D97-AF65-F5344CB8AC3E}">
        <p14:creationId xmlns:p14="http://schemas.microsoft.com/office/powerpoint/2010/main" val="490572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41</a:t>
            </a:fld>
            <a:endParaRPr lang="en-US" dirty="0"/>
          </a:p>
        </p:txBody>
      </p:sp>
    </p:spTree>
    <p:extLst>
      <p:ext uri="{BB962C8B-B14F-4D97-AF65-F5344CB8AC3E}">
        <p14:creationId xmlns:p14="http://schemas.microsoft.com/office/powerpoint/2010/main" val="1350464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42</a:t>
            </a:fld>
            <a:endParaRPr lang="en-US" dirty="0"/>
          </a:p>
        </p:txBody>
      </p:sp>
    </p:spTree>
    <p:extLst>
      <p:ext uri="{BB962C8B-B14F-4D97-AF65-F5344CB8AC3E}">
        <p14:creationId xmlns:p14="http://schemas.microsoft.com/office/powerpoint/2010/main" val="592119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43</a:t>
            </a:fld>
            <a:endParaRPr lang="en-US" dirty="0"/>
          </a:p>
        </p:txBody>
      </p:sp>
    </p:spTree>
    <p:extLst>
      <p:ext uri="{BB962C8B-B14F-4D97-AF65-F5344CB8AC3E}">
        <p14:creationId xmlns:p14="http://schemas.microsoft.com/office/powerpoint/2010/main" val="214154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mn-lt"/>
                <a:ea typeface="Calibri"/>
                <a:cs typeface="Calibri"/>
              </a:rPr>
              <a:t>The type of patent and the type of claims depend on what you are attempting to protect.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01518"/>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518"/>
                </a:solidFill>
                <a:effectLst/>
                <a:latin typeface="Roboto" panose="02000000000000000000" pitchFamily="2" charset="0"/>
              </a:rPr>
              <a:t>Each patent must be a single type, design, utility, or plant.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518"/>
                </a:solidFill>
                <a:effectLst/>
                <a:latin typeface="Roboto" panose="02000000000000000000" pitchFamily="2" charset="0"/>
              </a:rPr>
              <a:t>We will focus on utility patents today since they make up the vast majority of patent application and issued patents. Plant patents and design patents have unique sections of law protecting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01518"/>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518"/>
                </a:solidFill>
                <a:effectLst/>
                <a:latin typeface="Roboto" panose="02000000000000000000" pitchFamily="2" charset="0"/>
              </a:rPr>
              <a:t>A utility patent may have multiple claims of different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518"/>
                </a:solidFill>
                <a:effectLst/>
                <a:latin typeface="Roboto" panose="02000000000000000000" pitchFamily="2" charset="0"/>
              </a:rPr>
              <a:t>For example, when patenting a pharmaceutical compound, one claim may cover the actual method of delivery (i.e., pill, shot, etc.) while another claim may cover the manner of method for making the compound.</a:t>
            </a:r>
            <a:endParaRPr lang="en-US" sz="1200" dirty="0">
              <a:latin typeface="Cambria"/>
              <a:ea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01518"/>
              </a:solidFill>
              <a:effectLst/>
              <a:latin typeface="Roboto" panose="02000000000000000000" pitchFamily="2"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5</a:t>
            </a:fld>
            <a:endParaRPr lang="en-US" dirty="0"/>
          </a:p>
        </p:txBody>
      </p:sp>
    </p:spTree>
    <p:extLst>
      <p:ext uri="{BB962C8B-B14F-4D97-AF65-F5344CB8AC3E}">
        <p14:creationId xmlns:p14="http://schemas.microsoft.com/office/powerpoint/2010/main" val="4146277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44</a:t>
            </a:fld>
            <a:endParaRPr lang="en-US" dirty="0"/>
          </a:p>
        </p:txBody>
      </p:sp>
    </p:spTree>
    <p:extLst>
      <p:ext uri="{BB962C8B-B14F-4D97-AF65-F5344CB8AC3E}">
        <p14:creationId xmlns:p14="http://schemas.microsoft.com/office/powerpoint/2010/main" val="1473897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45</a:t>
            </a:fld>
            <a:endParaRPr lang="en-US" dirty="0"/>
          </a:p>
        </p:txBody>
      </p:sp>
    </p:spTree>
    <p:extLst>
      <p:ext uri="{BB962C8B-B14F-4D97-AF65-F5344CB8AC3E}">
        <p14:creationId xmlns:p14="http://schemas.microsoft.com/office/powerpoint/2010/main" val="403246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3552C-45B6-63A4-9B11-E821F5EB8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C5291-B638-35E2-92CF-0AD5110C7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39614-E354-F16C-53C8-E2B1A4E6E167}"/>
              </a:ext>
            </a:extLst>
          </p:cNvPr>
          <p:cNvSpPr>
            <a:spLocks noGrp="1"/>
          </p:cNvSpPr>
          <p:nvPr>
            <p:ph type="body" idx="1"/>
          </p:nvPr>
        </p:nvSpPr>
        <p:spPr/>
        <p:txBody>
          <a:bodyPr/>
          <a:lstStyle/>
          <a:p>
            <a:r>
              <a:rPr lang="en-US" dirty="0">
                <a:ea typeface="Calibri"/>
                <a:cs typeface="Calibri"/>
              </a:rPr>
              <a:t>Take a step back, to obtain a patent, the invention must be</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1B1B1B"/>
                </a:solidFill>
                <a:effectLst/>
                <a:latin typeface="Public Sans Web"/>
              </a:rPr>
              <a:t> Directed to a tangible product or process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rgbClr val="1B1B1B"/>
              </a:solidFill>
              <a:effectLst/>
              <a:latin typeface="Public Sans Web"/>
            </a:endParaRPr>
          </a:p>
          <a:p>
            <a:pPr algn="l">
              <a:buFont typeface="+mj-lt"/>
              <a:buAutoNum type="arabicPeriod"/>
            </a:pPr>
            <a:r>
              <a:rPr lang="en-US" b="0" i="0" dirty="0">
                <a:solidFill>
                  <a:srgbClr val="1B1B1B"/>
                </a:solidFill>
                <a:effectLst/>
                <a:latin typeface="Public Sans Web"/>
              </a:rPr>
              <a:t> New, or “novel” (something not done before)</a:t>
            </a:r>
          </a:p>
          <a:p>
            <a:pPr algn="l">
              <a:buFont typeface="+mj-lt"/>
              <a:buAutoNum type="arabicPeriod"/>
            </a:pPr>
            <a:r>
              <a:rPr lang="en-US" b="0" i="0" dirty="0">
                <a:solidFill>
                  <a:srgbClr val="1B1B1B"/>
                </a:solidFill>
                <a:effectLst/>
                <a:latin typeface="Public Sans Web"/>
              </a:rPr>
              <a:t> “Not obvious,” as related to a change to something already invented</a:t>
            </a:r>
          </a:p>
          <a:p>
            <a:pPr algn="l">
              <a:buFont typeface="+mj-lt"/>
              <a:buNone/>
            </a:pPr>
            <a:endParaRPr lang="en-US" b="0" i="0" dirty="0">
              <a:solidFill>
                <a:srgbClr val="1B1B1B"/>
              </a:solidFill>
              <a:effectLst/>
              <a:latin typeface="Public Sans Web"/>
            </a:endParaRPr>
          </a:p>
          <a:p>
            <a:pPr algn="l">
              <a:buFont typeface="+mj-lt"/>
              <a:buNone/>
            </a:pPr>
            <a:r>
              <a:rPr lang="en-US" b="0" i="0" dirty="0">
                <a:solidFill>
                  <a:srgbClr val="1B1B1B"/>
                </a:solidFill>
                <a:effectLst/>
                <a:latin typeface="Public Sans Web"/>
              </a:rPr>
              <a:t>Obtaining a patent does not require the inventor to have implemented the invention, but it must include a written description of the invention in clear and concise terms that would allow others in the field to make and use it.</a:t>
            </a: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A8B66205-F219-46A4-F6F8-E786EC13F054}"/>
              </a:ext>
            </a:extLst>
          </p:cNvPr>
          <p:cNvSpPr>
            <a:spLocks noGrp="1"/>
          </p:cNvSpPr>
          <p:nvPr>
            <p:ph type="sldNum" sz="quarter" idx="5"/>
          </p:nvPr>
        </p:nvSpPr>
        <p:spPr/>
        <p:txBody>
          <a:bodyPr/>
          <a:lstStyle/>
          <a:p>
            <a:fld id="{E05EC090-49E1-4846-BBB9-5D83CB951608}" type="slidenum">
              <a:rPr lang="en-US" smtClean="0"/>
              <a:t>6</a:t>
            </a:fld>
            <a:endParaRPr lang="en-US" dirty="0"/>
          </a:p>
        </p:txBody>
      </p:sp>
    </p:spTree>
    <p:extLst>
      <p:ext uri="{BB962C8B-B14F-4D97-AF65-F5344CB8AC3E}">
        <p14:creationId xmlns:p14="http://schemas.microsoft.com/office/powerpoint/2010/main" val="191994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3552C-45B6-63A4-9B11-E821F5EB8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C5291-B638-35E2-92CF-0AD5110C7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39614-E354-F16C-53C8-E2B1A4E6E167}"/>
              </a:ext>
            </a:extLst>
          </p:cNvPr>
          <p:cNvSpPr>
            <a:spLocks noGrp="1"/>
          </p:cNvSpPr>
          <p:nvPr>
            <p:ph type="body" idx="1"/>
          </p:nvPr>
        </p:nvSpPr>
        <p:spPr/>
        <p:txBody>
          <a:bodyPr/>
          <a:lstStyle/>
          <a:p>
            <a:r>
              <a:rPr lang="en-US" dirty="0">
                <a:ea typeface="Calibri"/>
                <a:cs typeface="Calibri"/>
              </a:rPr>
              <a:t>Patents are constitutionally granted property rights based on an exchange between the government and the inventor. </a:t>
            </a:r>
          </a:p>
          <a:p>
            <a:r>
              <a:rPr lang="en-US" dirty="0">
                <a:ea typeface="Calibri"/>
                <a:cs typeface="Calibri"/>
              </a:rPr>
              <a:t>- The government grants the inventor the right to exclude others from using the claimed invention</a:t>
            </a:r>
          </a:p>
          <a:p>
            <a:r>
              <a:rPr lang="en-US" dirty="0">
                <a:ea typeface="Calibri"/>
                <a:cs typeface="Calibri"/>
              </a:rPr>
              <a:t>- The inventor agrees to disclose the invention to the public </a:t>
            </a:r>
          </a:p>
          <a:p>
            <a:endParaRPr lang="en-US" dirty="0">
              <a:ea typeface="Calibri"/>
              <a:cs typeface="Calibri"/>
            </a:endParaRPr>
          </a:p>
          <a:p>
            <a:r>
              <a:rPr lang="en-US" dirty="0">
                <a:ea typeface="Calibri"/>
                <a:cs typeface="Calibri"/>
              </a:rPr>
              <a:t>Whether to pursue patent protections and how to do so often hinges on whether this exchange benefits the inventor or not. </a:t>
            </a:r>
          </a:p>
          <a:p>
            <a:endParaRPr lang="en-US" dirty="0">
              <a:ea typeface="Calibri"/>
              <a:cs typeface="Calibri"/>
            </a:endParaRPr>
          </a:p>
          <a:p>
            <a:r>
              <a:rPr lang="en-US" dirty="0">
                <a:ea typeface="Calibri"/>
                <a:cs typeface="Calibri"/>
              </a:rPr>
              <a:t>Post-AIA First to File Framework took effect with AIA, effective March 2013</a:t>
            </a:r>
          </a:p>
        </p:txBody>
      </p:sp>
      <p:sp>
        <p:nvSpPr>
          <p:cNvPr id="4" name="Slide Number Placeholder 3">
            <a:extLst>
              <a:ext uri="{FF2B5EF4-FFF2-40B4-BE49-F238E27FC236}">
                <a16:creationId xmlns:a16="http://schemas.microsoft.com/office/drawing/2014/main" id="{A8B66205-F219-46A4-F6F8-E786EC13F054}"/>
              </a:ext>
            </a:extLst>
          </p:cNvPr>
          <p:cNvSpPr>
            <a:spLocks noGrp="1"/>
          </p:cNvSpPr>
          <p:nvPr>
            <p:ph type="sldNum" sz="quarter" idx="5"/>
          </p:nvPr>
        </p:nvSpPr>
        <p:spPr/>
        <p:txBody>
          <a:bodyPr/>
          <a:lstStyle/>
          <a:p>
            <a:fld id="{E05EC090-49E1-4846-BBB9-5D83CB951608}" type="slidenum">
              <a:rPr lang="en-US" smtClean="0"/>
              <a:t>7</a:t>
            </a:fld>
            <a:endParaRPr lang="en-US" dirty="0"/>
          </a:p>
        </p:txBody>
      </p:sp>
    </p:spTree>
    <p:extLst>
      <p:ext uri="{BB962C8B-B14F-4D97-AF65-F5344CB8AC3E}">
        <p14:creationId xmlns:p14="http://schemas.microsoft.com/office/powerpoint/2010/main" val="95562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Patents are, at their heart, legal documents with the information structured in a specific format.  At a high level, a patent will include an Abstract, a Background Section, a written description of the invention, and the claims. </a:t>
            </a:r>
          </a:p>
          <a:p>
            <a:endParaRPr lang="en-US" dirty="0">
              <a:ea typeface="Calibri"/>
              <a:cs typeface="Calibri"/>
            </a:endParaRPr>
          </a:p>
          <a:p>
            <a:r>
              <a:rPr lang="en-US" dirty="0">
                <a:ea typeface="Calibri"/>
                <a:cs typeface="Calibri"/>
              </a:rPr>
              <a:t>The claims define the legally protectable scope of the invention. Typically, if it is not in the claims, it is not protected by the patent. When writing claims there is a tradeoff between the level of description used and the patentability of the invention.  </a:t>
            </a:r>
          </a:p>
          <a:p>
            <a:r>
              <a:rPr lang="en-US" dirty="0">
                <a:ea typeface="Calibri"/>
                <a:cs typeface="Calibri"/>
              </a:rPr>
              <a:t>The more generic the claims, the more uses they would potentially cover but the more susceptible they are to patentability challenges.   The more specific the claims, the more likely they are patentable but may not cover as many possible uses.</a:t>
            </a:r>
          </a:p>
          <a:p>
            <a:endParaRPr lang="en-US" dirty="0">
              <a:ea typeface="Calibri"/>
              <a:cs typeface="Calibri"/>
            </a:endParaRPr>
          </a:p>
          <a:p>
            <a:r>
              <a:rPr lang="en-US" dirty="0">
                <a:ea typeface="Calibri"/>
                <a:cs typeface="Calibri"/>
              </a:rPr>
              <a:t>For example, in the patent here, the spindle must be fixed to the fork ends “by a nut.”  That is a very specific method of joining the items.  The claims could have instead said that the spindle is fixed to the fork ends “by a means for connecting.”  The latter would broaden the patent to include bicycles that join the two parts using welds, screws, or any many of other methods.</a:t>
            </a:r>
          </a:p>
        </p:txBody>
      </p:sp>
      <p:sp>
        <p:nvSpPr>
          <p:cNvPr id="4" name="Slide Number Placeholder 3"/>
          <p:cNvSpPr>
            <a:spLocks noGrp="1"/>
          </p:cNvSpPr>
          <p:nvPr>
            <p:ph type="sldNum" sz="quarter" idx="5"/>
          </p:nvPr>
        </p:nvSpPr>
        <p:spPr/>
        <p:txBody>
          <a:bodyPr/>
          <a:lstStyle/>
          <a:p>
            <a:fld id="{E05EC090-49E1-4846-BBB9-5D83CB951608}" type="slidenum">
              <a:rPr lang="en-US" smtClean="0"/>
              <a:t>8</a:t>
            </a:fld>
            <a:endParaRPr lang="en-US" dirty="0"/>
          </a:p>
        </p:txBody>
      </p:sp>
    </p:spTree>
    <p:extLst>
      <p:ext uri="{BB962C8B-B14F-4D97-AF65-F5344CB8AC3E}">
        <p14:creationId xmlns:p14="http://schemas.microsoft.com/office/powerpoint/2010/main" val="294670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Once the patent is granted, then what?</a:t>
            </a:r>
          </a:p>
          <a:p>
            <a:endParaRPr lang="en-US" dirty="0">
              <a:ea typeface="Calibri"/>
              <a:cs typeface="Calibri"/>
            </a:endParaRPr>
          </a:p>
          <a:p>
            <a:r>
              <a:rPr lang="en-US" dirty="0">
                <a:ea typeface="Calibri"/>
                <a:cs typeface="Calibri"/>
              </a:rPr>
              <a:t>A patent holder might seek to identify potential infringers.  The ease or difficulty of this stage depends on the invention and how the claims are written. For example, an invention for a physical system or component may be easily identifiable by purchasing a competitor’s product and examining it.  Alternatively, something like software may be much more difficult to identify, where you may understand certain inputs and outputs but do not have full visibility into how one produces the other.  </a:t>
            </a:r>
          </a:p>
          <a:p>
            <a:endParaRPr lang="en-US" dirty="0">
              <a:ea typeface="Calibri"/>
              <a:cs typeface="Calibri"/>
            </a:endParaRPr>
          </a:p>
          <a:p>
            <a:r>
              <a:rPr lang="en-US" dirty="0">
                <a:ea typeface="Calibri"/>
                <a:cs typeface="Calibri"/>
              </a:rPr>
              <a:t>Note – not all patent holders go on the offensive regularly (meaning, they will if needed, but they are often on the defensive).</a:t>
            </a:r>
          </a:p>
          <a:p>
            <a:endParaRPr lang="en-US" dirty="0">
              <a:ea typeface="Calibri"/>
              <a:cs typeface="Calibri"/>
            </a:endParaRPr>
          </a:p>
          <a:p>
            <a:r>
              <a:rPr lang="en-US" dirty="0">
                <a:ea typeface="Calibri"/>
                <a:cs typeface="Calibri"/>
              </a:rPr>
              <a:t>Likewise, whether an entity is sued depends on the claims. The claims could be directed to target any combination of the entity that makes the product, the entity that provides or sells the product, and the entity that uses the product (the end user). </a:t>
            </a:r>
          </a:p>
          <a:p>
            <a:endParaRPr lang="en-US" dirty="0">
              <a:ea typeface="Calibri"/>
              <a:cs typeface="Calibri"/>
            </a:endParaRPr>
          </a:p>
          <a:p>
            <a:r>
              <a:rPr lang="en-US" dirty="0">
                <a:ea typeface="Calibri"/>
                <a:cs typeface="Calibri"/>
              </a:rPr>
              <a:t>Once identified, the patent owner engages the potential infringers, which may eventually lead to litigation. </a:t>
            </a:r>
          </a:p>
          <a:p>
            <a:endParaRPr lang="en-US" dirty="0">
              <a:ea typeface="Calibri"/>
              <a:cs typeface="Calibri"/>
            </a:endParaRPr>
          </a:p>
          <a:p>
            <a:r>
              <a:rPr lang="en-US" dirty="0">
                <a:ea typeface="Calibri"/>
                <a:cs typeface="Calibri"/>
              </a:rPr>
              <a:t>Patent litigation is similar but also very distinct from many other types of litigation. </a:t>
            </a:r>
          </a:p>
          <a:p>
            <a:r>
              <a:rPr lang="en-US" dirty="0">
                <a:ea typeface="Calibri"/>
                <a:cs typeface="Calibri"/>
              </a:rPr>
              <a:t>- For example, a plaintiff’s theory of infringement is straightforward. It focuses on what actions allegedly infringe.  To which a defendant typically responds by identifying the aspects of the patent they do not use. </a:t>
            </a:r>
          </a:p>
          <a:p>
            <a:r>
              <a:rPr lang="en-US" dirty="0">
                <a:ea typeface="Calibri"/>
                <a:cs typeface="Calibri"/>
              </a:rPr>
              <a:t>- On the other hand, a defendant’s theories of invalidity can take many forms.   As noted above, the defendant can argue the patent is invalid for ineligible subject matter under 101, as not novel under 102, as obvious under 103, or as lacking adequate written description under 112.  Numerous other theories are also possible including waiver, license, laches, and inequitable conduct. </a:t>
            </a:r>
          </a:p>
          <a:p>
            <a:r>
              <a:rPr lang="en-US" dirty="0">
                <a:ea typeface="Calibri"/>
                <a:cs typeface="Calibri"/>
              </a:rPr>
              <a:t>- Lastly, the damages calculations in patent cases follow particular structures identified in the case law.  While we will not go into them today, the final damages numbers are typically presented as either a royalty rate for each accused product sold or a lump sum. </a:t>
            </a:r>
          </a:p>
          <a:p>
            <a:endParaRPr lang="en-US" dirty="0">
              <a:ea typeface="Calibri"/>
              <a:cs typeface="Calibri"/>
            </a:endParaRPr>
          </a:p>
          <a:p>
            <a:r>
              <a:rPr lang="en-US" dirty="0">
                <a:ea typeface="Calibri"/>
                <a:cs typeface="Calibri"/>
              </a:rPr>
              <a:t>Patent litigation also includes something called claim construction, during which the parties identify language in the patent claims that they disagree to its meaning.  This step is often just as important as the others because it can support or damage a party’s theories of infringement or invalidity. </a:t>
            </a:r>
          </a:p>
          <a:p>
            <a:endParaRPr lang="en-US" dirty="0">
              <a:ea typeface="Calibri"/>
              <a:cs typeface="Calibri"/>
            </a:endParaRPr>
          </a:p>
          <a:p>
            <a:r>
              <a:rPr lang="en-US" dirty="0">
                <a:ea typeface="Calibri"/>
                <a:cs typeface="Calibri"/>
              </a:rPr>
              <a:t>Lastly, patent’s may be litigated in different venues, which often progress at different paces and may or may not be binding on the other venues.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9</a:t>
            </a:fld>
            <a:endParaRPr lang="en-US" dirty="0"/>
          </a:p>
        </p:txBody>
      </p:sp>
    </p:spTree>
    <p:extLst>
      <p:ext uri="{BB962C8B-B14F-4D97-AF65-F5344CB8AC3E}">
        <p14:creationId xmlns:p14="http://schemas.microsoft.com/office/powerpoint/2010/main" val="109482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Types of review vary based on different grounds for declaring something unpatenable (i.e.: anticipation, obviousness (statutory grounds) vs other grounds like public-use, on-sale activity, etc.) as well as timeframe for when you can initiate the review</a:t>
            </a:r>
          </a:p>
          <a:p>
            <a:r>
              <a:rPr lang="en-US" dirty="0">
                <a:ea typeface="Calibri"/>
                <a:cs typeface="Calibri"/>
              </a:rPr>
              <a:t>- For the Ex-Parte Reexamination, </a:t>
            </a:r>
            <a:r>
              <a:rPr lang="en-US" b="0" i="0" dirty="0">
                <a:solidFill>
                  <a:srgbClr val="222222"/>
                </a:solidFill>
                <a:effectLst/>
                <a:latin typeface="Roboto" panose="02000000000000000000" pitchFamily="2" charset="0"/>
              </a:rPr>
              <a:t>must be able to show that one or more claims for the patent are based on a “substantial new question of patentability.” </a:t>
            </a:r>
          </a:p>
          <a:p>
            <a:r>
              <a:rPr lang="en-US" b="0" i="0" dirty="0">
                <a:solidFill>
                  <a:srgbClr val="222222"/>
                </a:solidFill>
                <a:effectLst/>
                <a:latin typeface="Roboto" panose="02000000000000000000" pitchFamily="2" charset="0"/>
                <a:ea typeface="Calibri"/>
                <a:cs typeface="Calibri"/>
              </a:rPr>
              <a:t>- </a:t>
            </a:r>
            <a:r>
              <a:rPr lang="en-US" b="0" i="0" dirty="0">
                <a:solidFill>
                  <a:srgbClr val="222222"/>
                </a:solidFill>
                <a:effectLst/>
                <a:latin typeface="Roboto" panose="02000000000000000000" pitchFamily="2" charset="0"/>
              </a:rPr>
              <a:t> An inter-partes review may be instituted upon a showing that there is a reasonable likelihood that the petitioner would prevail with respect to at least one claim challenged. IPRs resemble more of a classic courtroom procedure</a:t>
            </a:r>
          </a:p>
          <a:p>
            <a:r>
              <a:rPr lang="en-US" b="0" i="0" dirty="0">
                <a:solidFill>
                  <a:srgbClr val="222222"/>
                </a:solidFill>
                <a:effectLst/>
                <a:latin typeface="Roboto" panose="02000000000000000000" pitchFamily="2" charset="0"/>
                <a:ea typeface="Calibri"/>
                <a:cs typeface="Calibri"/>
              </a:rPr>
              <a:t>- Post-Grant Review: </a:t>
            </a:r>
            <a:r>
              <a:rPr lang="en-US" b="0" i="0" dirty="0">
                <a:solidFill>
                  <a:srgbClr val="222222"/>
                </a:solidFill>
                <a:effectLst/>
                <a:latin typeface="Roboto" panose="02000000000000000000" pitchFamily="2" charset="0"/>
              </a:rPr>
              <a:t>Any third party can file for a PGR on the basis that it is “more likely than not” that the claim against the patent will be substantiated (“reasonable likelihood” is the basis for an IPR).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05EC090-49E1-4846-BBB9-5D83CB951608}" type="slidenum">
              <a:rPr lang="en-US" smtClean="0"/>
              <a:t>10</a:t>
            </a:fld>
            <a:endParaRPr lang="en-US" dirty="0"/>
          </a:p>
        </p:txBody>
      </p:sp>
    </p:spTree>
    <p:extLst>
      <p:ext uri="{BB962C8B-B14F-4D97-AF65-F5344CB8AC3E}">
        <p14:creationId xmlns:p14="http://schemas.microsoft.com/office/powerpoint/2010/main" val="2566992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dirty="0"/>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dirty="0"/>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dirty="0"/>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dirty="0"/>
              <a:t>Click icon to add picture</a:t>
            </a:r>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dirty="0"/>
              <a:t>Date</a:t>
            </a:r>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dirty="0"/>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dirty="0"/>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dirty="0"/>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a:t>Optional caption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dirty="0"/>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dirty="0"/>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dirty="0"/>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dirty="0"/>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dirty="0"/>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dirty="0"/>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dirty="0"/>
              <a:t>Date</a:t>
            </a:r>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dirty="0"/>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dirty="0"/>
              <a:t>Click icon to add picture</a:t>
            </a:r>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dirty="0"/>
              <a:t>Click icon to add picture</a:t>
            </a:r>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dirty="0"/>
              <a:t>Click icon to add picture</a:t>
            </a:r>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dirty="0"/>
              <a:t>Click icon to add picture</a:t>
            </a:r>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dirty="0"/>
              <a:t>Click icon to add picture</a:t>
            </a:r>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dirty="0"/>
              <a:t>Click icon to add picture</a:t>
            </a:r>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a:t>Click to edit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dirty="0"/>
              <a:t>Date</a:t>
            </a:r>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dirty="0"/>
              <a:t>Date</a:t>
            </a:r>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dirty="0"/>
              <a:t>Date</a:t>
            </a:r>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npe.law.stanford.edu/"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unifiedpatents.com/insights/2024/1/8/patent-dispute-report-2023-in-review" TargetMode="External"/><Relationship Id="rId5" Type="http://schemas.openxmlformats.org/officeDocument/2006/relationships/image" Target="../media/image20.png"/><Relationship Id="rId4" Type="http://schemas.openxmlformats.org/officeDocument/2006/relationships/hyperlink" Target="https://www.aon.com/en/insights/articles/how-current-ip-patent-litigation-trends-are-changing-risk-exposur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fiedpatents.com/insights/2024/1/8/patent-dispute-report-2023-in-review"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portal.unifiedpatents.com/litigation/annual-repor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portal.unifiedpatents.com/litigation/annual-report"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www.greyb.com/blog/patent-monetization-strategie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reyb.com/blog/patent-monetization-strategie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uspto.gov/sites/default/files/documents/directorguidance-aiuse-legalproceedings.pdf"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0.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4.svg"/><Relationship Id="rId4" Type="http://schemas.openxmlformats.org/officeDocument/2006/relationships/image" Target="../media/image34.svg"/><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79762" y="5618347"/>
            <a:ext cx="5832475" cy="995813"/>
          </a:xfrm>
        </p:spPr>
        <p:txBody>
          <a:bodyPr vert="horz" wrap="square" lIns="0" tIns="0" rIns="0" bIns="0" spcCol="137160" rtlCol="0" anchor="t">
            <a:noAutofit/>
          </a:bodyPr>
          <a:lstStyle/>
          <a:p>
            <a:r>
              <a:rPr lang="en-US" dirty="0">
                <a:latin typeface="Arial"/>
                <a:cs typeface="Arial"/>
              </a:rPr>
              <a:t>Texas IP Law Journal Symposium</a:t>
            </a:r>
          </a:p>
          <a:p>
            <a:r>
              <a:rPr lang="en-US" dirty="0">
                <a:latin typeface="Arial"/>
                <a:cs typeface="Arial"/>
              </a:rPr>
              <a:t>Ahimsa Hodari and Zac Loney</a:t>
            </a:r>
          </a:p>
          <a:p>
            <a:r>
              <a:rPr lang="en-US" dirty="0">
                <a:latin typeface="Arial"/>
                <a:cs typeface="Arial"/>
              </a:rPr>
              <a:t>March 1, 2024</a:t>
            </a:r>
            <a:endParaRPr lang="en-US" dirty="0"/>
          </a:p>
          <a:p>
            <a:endParaRPr lang="en-US" dirty="0">
              <a:latin typeface="Arial"/>
              <a:cs typeface="Arial"/>
            </a:endParaRPr>
          </a:p>
        </p:txBody>
      </p:sp>
      <p:sp>
        <p:nvSpPr>
          <p:cNvPr id="3" name="Title 2"/>
          <p:cNvSpPr>
            <a:spLocks noGrp="1"/>
          </p:cNvSpPr>
          <p:nvPr>
            <p:ph type="title"/>
          </p:nvPr>
        </p:nvSpPr>
        <p:spPr/>
        <p:txBody>
          <a:bodyPr/>
          <a:lstStyle/>
          <a:p>
            <a:r>
              <a:rPr lang="en-US" dirty="0">
                <a:latin typeface="Cambria"/>
                <a:ea typeface="Cambria"/>
              </a:rPr>
              <a:t>Shifting Trends in Patent Litigation</a:t>
            </a:r>
            <a:endParaRPr lang="en-US" dirty="0"/>
          </a:p>
        </p:txBody>
      </p:sp>
    </p:spTree>
    <p:extLst>
      <p:ext uri="{BB962C8B-B14F-4D97-AF65-F5344CB8AC3E}">
        <p14:creationId xmlns:p14="http://schemas.microsoft.com/office/powerpoint/2010/main" val="223985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10</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panose="02040503050406030204" pitchFamily="18" charset="0"/>
              </a:rPr>
              <a:t>Common Patent Venues</a:t>
            </a:r>
            <a:endParaRPr lang="en-US" kern="1200" dirty="0">
              <a:ea typeface="Cambria" panose="02040503050406030204" pitchFamily="18" charset="0"/>
            </a:endParaRPr>
          </a:p>
        </p:txBody>
      </p:sp>
      <p:sp>
        <p:nvSpPr>
          <p:cNvPr id="5" name="Rectangle: Rounded Corners 4">
            <a:extLst>
              <a:ext uri="{FF2B5EF4-FFF2-40B4-BE49-F238E27FC236}">
                <a16:creationId xmlns:a16="http://schemas.microsoft.com/office/drawing/2014/main" id="{FB6D1BBD-627D-BC71-4155-D2B070C95EB6}"/>
              </a:ext>
            </a:extLst>
          </p:cNvPr>
          <p:cNvSpPr/>
          <p:nvPr/>
        </p:nvSpPr>
        <p:spPr>
          <a:xfrm>
            <a:off x="637648" y="1906854"/>
            <a:ext cx="2701158" cy="158706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Federal Court </a:t>
            </a:r>
          </a:p>
        </p:txBody>
      </p:sp>
      <p:sp>
        <p:nvSpPr>
          <p:cNvPr id="7" name="Rectangle: Rounded Corners 6">
            <a:extLst>
              <a:ext uri="{FF2B5EF4-FFF2-40B4-BE49-F238E27FC236}">
                <a16:creationId xmlns:a16="http://schemas.microsoft.com/office/drawing/2014/main" id="{8F8409D8-D2BB-4478-7682-A3C6AC8AD6AA}"/>
              </a:ext>
            </a:extLst>
          </p:cNvPr>
          <p:cNvSpPr/>
          <p:nvPr/>
        </p:nvSpPr>
        <p:spPr>
          <a:xfrm>
            <a:off x="4745421" y="1906853"/>
            <a:ext cx="2701158" cy="158706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PTAB</a:t>
            </a:r>
          </a:p>
          <a:p>
            <a:pPr algn="ctr"/>
            <a:r>
              <a:rPr lang="en-US" dirty="0">
                <a:latin typeface="Cambria" panose="02040503050406030204" pitchFamily="18" charset="0"/>
                <a:ea typeface="Cambria" panose="02040503050406030204" pitchFamily="18" charset="0"/>
              </a:rPr>
              <a:t>(Patent Trial and Appeal Board)</a:t>
            </a:r>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B9F234E-5FAA-F24D-0378-38740CF65FBF}"/>
              </a:ext>
            </a:extLst>
          </p:cNvPr>
          <p:cNvSpPr/>
          <p:nvPr/>
        </p:nvSpPr>
        <p:spPr>
          <a:xfrm>
            <a:off x="8853194" y="1906852"/>
            <a:ext cx="2701158" cy="158706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ITC</a:t>
            </a:r>
          </a:p>
          <a:p>
            <a:pPr algn="ctr"/>
            <a:r>
              <a:rPr lang="en-US" dirty="0">
                <a:latin typeface="Cambria" panose="02040503050406030204" pitchFamily="18" charset="0"/>
                <a:ea typeface="Cambria" panose="02040503050406030204" pitchFamily="18" charset="0"/>
              </a:rPr>
              <a:t>(International Trade Commission)</a:t>
            </a:r>
          </a:p>
        </p:txBody>
      </p:sp>
      <p:sp>
        <p:nvSpPr>
          <p:cNvPr id="9" name="TextBox 8">
            <a:extLst>
              <a:ext uri="{FF2B5EF4-FFF2-40B4-BE49-F238E27FC236}">
                <a16:creationId xmlns:a16="http://schemas.microsoft.com/office/drawing/2014/main" id="{7D2EBC6F-2C2D-603B-6979-BAF36FDECC31}"/>
              </a:ext>
            </a:extLst>
          </p:cNvPr>
          <p:cNvSpPr txBox="1"/>
          <p:nvPr/>
        </p:nvSpPr>
        <p:spPr>
          <a:xfrm>
            <a:off x="8606103" y="3794990"/>
            <a:ext cx="3390479"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Focused on importation of allegedly infringing goods</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No money damages; exclusion orders</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Determines both patentability and infringement</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Quick (15-18 months from filing to final decision)</a:t>
            </a:r>
          </a:p>
        </p:txBody>
      </p:sp>
      <p:sp>
        <p:nvSpPr>
          <p:cNvPr id="10" name="TextBox 9">
            <a:extLst>
              <a:ext uri="{FF2B5EF4-FFF2-40B4-BE49-F238E27FC236}">
                <a16:creationId xmlns:a16="http://schemas.microsoft.com/office/drawing/2014/main" id="{9A93AE1B-6E54-E0F1-012C-E391D57677B6}"/>
              </a:ext>
            </a:extLst>
          </p:cNvPr>
          <p:cNvSpPr txBox="1"/>
          <p:nvPr/>
        </p:nvSpPr>
        <p:spPr>
          <a:xfrm>
            <a:off x="637648" y="3793296"/>
            <a:ext cx="2701158" cy="2031325"/>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Typical scenario</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Request of damages and/or injunctive relief</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Considers questions of validity, infringement, and damages</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Usually (but not always) the slowest path to a final determination</a:t>
            </a:r>
          </a:p>
        </p:txBody>
      </p:sp>
      <p:sp>
        <p:nvSpPr>
          <p:cNvPr id="12" name="TextBox 11">
            <a:extLst>
              <a:ext uri="{FF2B5EF4-FFF2-40B4-BE49-F238E27FC236}">
                <a16:creationId xmlns:a16="http://schemas.microsoft.com/office/drawing/2014/main" id="{A0AC9979-775C-4E2C-5BDD-724D8026E5F1}"/>
              </a:ext>
            </a:extLst>
          </p:cNvPr>
          <p:cNvSpPr txBox="1"/>
          <p:nvPr/>
        </p:nvSpPr>
        <p:spPr>
          <a:xfrm>
            <a:off x="4745421" y="3794990"/>
            <a:ext cx="2701158" cy="2462213"/>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Post-Grant Procedures</a:t>
            </a:r>
          </a:p>
          <a:p>
            <a:pPr marL="628650" lvl="1" indent="-171450">
              <a:buFont typeface="Arial" panose="020B0604020202020204" pitchFamily="34" charset="0"/>
              <a:buChar char="•"/>
            </a:pPr>
            <a:r>
              <a:rPr lang="en-US" sz="1400" i="1" dirty="0">
                <a:latin typeface="Cambria" panose="02040503050406030204" pitchFamily="18" charset="0"/>
                <a:ea typeface="Cambria" panose="02040503050406030204" pitchFamily="18" charset="0"/>
              </a:rPr>
              <a:t>Inter partes </a:t>
            </a:r>
            <a:r>
              <a:rPr lang="en-US" sz="1400" dirty="0">
                <a:latin typeface="Cambria" panose="02040503050406030204" pitchFamily="18" charset="0"/>
                <a:ea typeface="Cambria" panose="02040503050406030204" pitchFamily="18" charset="0"/>
              </a:rPr>
              <a:t>review (IPR)</a:t>
            </a:r>
          </a:p>
          <a:p>
            <a:pPr marL="628650" lvl="1"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Post Grant Review (PGR)</a:t>
            </a:r>
          </a:p>
          <a:p>
            <a:pPr marL="628650" lvl="1"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Ex-Parte reexamination </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Determine whether a granted patent is unpatentable or not (often referred to as validity / invalidity) </a:t>
            </a:r>
          </a:p>
          <a:p>
            <a:pPr marL="171450" indent="-171450">
              <a:buFont typeface="Arial" panose="020B0604020202020204" pitchFamily="34" charset="0"/>
              <a:buChar char="•"/>
            </a:pPr>
            <a:r>
              <a:rPr lang="en-US" sz="1400" dirty="0">
                <a:latin typeface="Cambria" panose="02040503050406030204" pitchFamily="18" charset="0"/>
                <a:ea typeface="Cambria" panose="02040503050406030204" pitchFamily="18" charset="0"/>
              </a:rPr>
              <a:t>Quick (18 months from filing to final decision)</a:t>
            </a:r>
          </a:p>
          <a:p>
            <a:pPr marL="171450" indent="-171450">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535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11</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panose="02040503050406030204" pitchFamily="18" charset="0"/>
              </a:rPr>
              <a:t>Common Patent Venues – By the Numbers</a:t>
            </a:r>
            <a:endParaRPr lang="en-US" kern="1200" dirty="0">
              <a:ea typeface="Cambria" panose="02040503050406030204" pitchFamily="18" charset="0"/>
            </a:endParaRPr>
          </a:p>
        </p:txBody>
      </p:sp>
      <p:sp>
        <p:nvSpPr>
          <p:cNvPr id="2" name="TextBox 1">
            <a:extLst>
              <a:ext uri="{FF2B5EF4-FFF2-40B4-BE49-F238E27FC236}">
                <a16:creationId xmlns:a16="http://schemas.microsoft.com/office/drawing/2014/main" id="{3B4894BA-7A73-8365-6608-9B26AE59E48C}"/>
              </a:ext>
            </a:extLst>
          </p:cNvPr>
          <p:cNvSpPr txBox="1"/>
          <p:nvPr/>
        </p:nvSpPr>
        <p:spPr>
          <a:xfrm>
            <a:off x="54796" y="6301915"/>
            <a:ext cx="6041204" cy="246221"/>
          </a:xfrm>
          <a:prstGeom prst="rect">
            <a:avLst/>
          </a:prstGeom>
          <a:noFill/>
        </p:spPr>
        <p:txBody>
          <a:bodyPr wrap="square" rtlCol="0">
            <a:spAutoFit/>
          </a:bodyPr>
          <a:lstStyle/>
          <a:p>
            <a:r>
              <a:rPr lang="en-US" sz="1000" dirty="0"/>
              <a:t>Source: Docket Navigator, accessed on 1/31/2024</a:t>
            </a:r>
          </a:p>
        </p:txBody>
      </p:sp>
      <p:pic>
        <p:nvPicPr>
          <p:cNvPr id="13" name="Picture 12">
            <a:extLst>
              <a:ext uri="{FF2B5EF4-FFF2-40B4-BE49-F238E27FC236}">
                <a16:creationId xmlns:a16="http://schemas.microsoft.com/office/drawing/2014/main" id="{978CFD01-38E8-370A-E388-447CC6AAA597}"/>
              </a:ext>
            </a:extLst>
          </p:cNvPr>
          <p:cNvPicPr>
            <a:picLocks noChangeAspect="1"/>
          </p:cNvPicPr>
          <p:nvPr/>
        </p:nvPicPr>
        <p:blipFill>
          <a:blip r:embed="rId3"/>
          <a:stretch>
            <a:fillRect/>
          </a:stretch>
        </p:blipFill>
        <p:spPr>
          <a:xfrm>
            <a:off x="896550" y="1524208"/>
            <a:ext cx="10707594" cy="4667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65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2C7BD9-A81E-1AF3-2D51-6DFDF4D6BD9B}"/>
              </a:ext>
            </a:extLst>
          </p:cNvPr>
          <p:cNvSpPr>
            <a:spLocks noGrp="1"/>
          </p:cNvSpPr>
          <p:nvPr>
            <p:ph type="sldNum" sz="quarter" idx="12"/>
          </p:nvPr>
        </p:nvSpPr>
        <p:spPr/>
        <p:txBody>
          <a:bodyPr/>
          <a:lstStyle/>
          <a:p>
            <a:fld id="{F9591D4C-BB8F-AE46-BE73-C616F30BBC5B}" type="slidenum">
              <a:rPr lang="en-US" smtClean="0"/>
              <a:pPr/>
              <a:t>12</a:t>
            </a:fld>
            <a:endParaRPr lang="en-US" dirty="0"/>
          </a:p>
        </p:txBody>
      </p:sp>
      <p:sp>
        <p:nvSpPr>
          <p:cNvPr id="4" name="Title 3">
            <a:extLst>
              <a:ext uri="{FF2B5EF4-FFF2-40B4-BE49-F238E27FC236}">
                <a16:creationId xmlns:a16="http://schemas.microsoft.com/office/drawing/2014/main" id="{BD035937-9000-6AF5-DCCF-01B401C0F1F4}"/>
              </a:ext>
            </a:extLst>
          </p:cNvPr>
          <p:cNvSpPr>
            <a:spLocks noGrp="1"/>
          </p:cNvSpPr>
          <p:nvPr>
            <p:ph type="title"/>
          </p:nvPr>
        </p:nvSpPr>
        <p:spPr/>
        <p:txBody>
          <a:bodyPr/>
          <a:lstStyle/>
          <a:p>
            <a:r>
              <a:rPr lang="en-US" dirty="0"/>
              <a:t>Patent Litigation by Industry</a:t>
            </a:r>
          </a:p>
        </p:txBody>
      </p:sp>
      <p:pic>
        <p:nvPicPr>
          <p:cNvPr id="7" name="Picture 6">
            <a:extLst>
              <a:ext uri="{FF2B5EF4-FFF2-40B4-BE49-F238E27FC236}">
                <a16:creationId xmlns:a16="http://schemas.microsoft.com/office/drawing/2014/main" id="{D764ADA8-1EF6-9BAC-B794-8FAFA6AD2964}"/>
              </a:ext>
            </a:extLst>
          </p:cNvPr>
          <p:cNvPicPr>
            <a:picLocks noChangeAspect="1"/>
          </p:cNvPicPr>
          <p:nvPr/>
        </p:nvPicPr>
        <p:blipFill>
          <a:blip r:embed="rId3"/>
          <a:stretch>
            <a:fillRect/>
          </a:stretch>
        </p:blipFill>
        <p:spPr>
          <a:xfrm>
            <a:off x="132794" y="1621406"/>
            <a:ext cx="6436907" cy="405771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19F690C-B839-9FF5-FDCE-43B1D127A39A}"/>
              </a:ext>
            </a:extLst>
          </p:cNvPr>
          <p:cNvSpPr txBox="1"/>
          <p:nvPr/>
        </p:nvSpPr>
        <p:spPr>
          <a:xfrm>
            <a:off x="3504575" y="5148044"/>
            <a:ext cx="3065126" cy="400110"/>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800" dirty="0">
                <a:hlinkClick r:id="rId4"/>
              </a:rPr>
              <a:t>How Current IP Patent Litigation Trends are Changing Risk Exposures (aon.com)</a:t>
            </a:r>
            <a:r>
              <a:rPr lang="en-US" sz="800" dirty="0"/>
              <a:t>, </a:t>
            </a:r>
            <a:r>
              <a:rPr lang="en-US" sz="1000" dirty="0">
                <a:latin typeface="Cambria" panose="02040503050406030204" pitchFamily="18" charset="0"/>
                <a:ea typeface="Cambria" panose="02040503050406030204" pitchFamily="18" charset="0"/>
              </a:rPr>
              <a:t>accessed 2/7/2024</a:t>
            </a:r>
          </a:p>
        </p:txBody>
      </p:sp>
      <p:pic>
        <p:nvPicPr>
          <p:cNvPr id="5" name="Picture 4">
            <a:extLst>
              <a:ext uri="{FF2B5EF4-FFF2-40B4-BE49-F238E27FC236}">
                <a16:creationId xmlns:a16="http://schemas.microsoft.com/office/drawing/2014/main" id="{9D3B026E-D053-CEA1-526F-E0EF4C11C22D}"/>
              </a:ext>
            </a:extLst>
          </p:cNvPr>
          <p:cNvPicPr>
            <a:picLocks noChangeAspect="1"/>
          </p:cNvPicPr>
          <p:nvPr/>
        </p:nvPicPr>
        <p:blipFill>
          <a:blip r:embed="rId5"/>
          <a:stretch>
            <a:fillRect/>
          </a:stretch>
        </p:blipFill>
        <p:spPr>
          <a:xfrm>
            <a:off x="6759132" y="1621406"/>
            <a:ext cx="5134258" cy="264128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C30C76A-6E72-3F16-5B1A-0AC46C7D324B}"/>
              </a:ext>
            </a:extLst>
          </p:cNvPr>
          <p:cNvSpPr txBox="1"/>
          <p:nvPr/>
        </p:nvSpPr>
        <p:spPr>
          <a:xfrm>
            <a:off x="6759132" y="4439827"/>
            <a:ext cx="5022649"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800" dirty="0">
                <a:hlinkClick r:id="rId6"/>
              </a:rPr>
              <a:t>Patent Dispute Report: 2023 in Review — Unified Patents</a:t>
            </a:r>
            <a:r>
              <a:rPr lang="en-US" sz="800" dirty="0"/>
              <a:t>, </a:t>
            </a:r>
            <a:r>
              <a:rPr lang="en-US" sz="1000" dirty="0">
                <a:latin typeface="Cambria" panose="02040503050406030204" pitchFamily="18" charset="0"/>
                <a:ea typeface="Cambria" panose="02040503050406030204" pitchFamily="18" charset="0"/>
              </a:rPr>
              <a:t>accessed 2/23/2024</a:t>
            </a:r>
          </a:p>
        </p:txBody>
      </p:sp>
      <p:sp>
        <p:nvSpPr>
          <p:cNvPr id="9" name="TextBox 8">
            <a:extLst>
              <a:ext uri="{FF2B5EF4-FFF2-40B4-BE49-F238E27FC236}">
                <a16:creationId xmlns:a16="http://schemas.microsoft.com/office/drawing/2014/main" id="{3FFD76FA-B5D0-CE80-AC2B-EAFCF3F5C9D7}"/>
              </a:ext>
            </a:extLst>
          </p:cNvPr>
          <p:cNvSpPr txBox="1"/>
          <p:nvPr/>
        </p:nvSpPr>
        <p:spPr>
          <a:xfrm>
            <a:off x="6586220" y="4863187"/>
            <a:ext cx="5605780" cy="1477328"/>
          </a:xfrm>
          <a:prstGeom prst="rect">
            <a:avLst/>
          </a:prstGeom>
          <a:noFill/>
        </p:spPr>
        <p:txBody>
          <a:bodyPr wrap="square">
            <a:spAutoFit/>
          </a:bodyPr>
          <a:lstStyle/>
          <a:p>
            <a:r>
              <a:rPr lang="en-US" b="0" i="0" dirty="0">
                <a:solidFill>
                  <a:srgbClr val="333333"/>
                </a:solidFill>
                <a:effectLst/>
                <a:latin typeface="Source Sans Pro" panose="020B0503030403020204" pitchFamily="34" charset="0"/>
              </a:rPr>
              <a:t>NPEs are entities that do not make products or offer services. PAEs—often called “patent trolls”—are NPEs that employ patents primarily to obtain license fees, rather than to support the transfer or commercialization of technology. </a:t>
            </a:r>
            <a:endParaRPr lang="en-US" dirty="0"/>
          </a:p>
        </p:txBody>
      </p:sp>
      <p:sp>
        <p:nvSpPr>
          <p:cNvPr id="12" name="TextBox 11">
            <a:extLst>
              <a:ext uri="{FF2B5EF4-FFF2-40B4-BE49-F238E27FC236}">
                <a16:creationId xmlns:a16="http://schemas.microsoft.com/office/drawing/2014/main" id="{273191D4-8E91-EC8D-266E-9577E60A501D}"/>
              </a:ext>
            </a:extLst>
          </p:cNvPr>
          <p:cNvSpPr txBox="1"/>
          <p:nvPr/>
        </p:nvSpPr>
        <p:spPr>
          <a:xfrm>
            <a:off x="6642205" y="6271433"/>
            <a:ext cx="5368111"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800" dirty="0">
                <a:hlinkClick r:id="rId7"/>
              </a:rPr>
              <a:t>Welcome to the Stanford NPE Litigation Database | NPE Litigation Database</a:t>
            </a:r>
            <a:r>
              <a:rPr lang="en-US" sz="800" dirty="0"/>
              <a:t>, </a:t>
            </a:r>
            <a:r>
              <a:rPr lang="en-US" sz="1000" dirty="0">
                <a:latin typeface="Cambria" panose="02040503050406030204" pitchFamily="18" charset="0"/>
                <a:ea typeface="Cambria" panose="02040503050406030204" pitchFamily="18" charset="0"/>
              </a:rPr>
              <a:t>accessed 2/28/2024</a:t>
            </a:r>
          </a:p>
        </p:txBody>
      </p:sp>
    </p:spTree>
    <p:extLst>
      <p:ext uri="{BB962C8B-B14F-4D97-AF65-F5344CB8AC3E}">
        <p14:creationId xmlns:p14="http://schemas.microsoft.com/office/powerpoint/2010/main" val="47434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EDD2-1040-CAB9-303A-7DBCB1AC2732}"/>
              </a:ext>
            </a:extLst>
          </p:cNvPr>
          <p:cNvSpPr>
            <a:spLocks noGrp="1"/>
          </p:cNvSpPr>
          <p:nvPr>
            <p:ph type="title"/>
          </p:nvPr>
        </p:nvSpPr>
        <p:spPr>
          <a:xfrm>
            <a:off x="611187" y="3016250"/>
            <a:ext cx="10969625" cy="412750"/>
          </a:xfrm>
        </p:spPr>
        <p:txBody>
          <a:bodyPr/>
          <a:lstStyle/>
          <a:p>
            <a:pPr algn="ctr"/>
            <a:r>
              <a:rPr lang="en-US" dirty="0"/>
              <a:t>Litigation Deep Dive</a:t>
            </a:r>
          </a:p>
        </p:txBody>
      </p:sp>
      <p:sp>
        <p:nvSpPr>
          <p:cNvPr id="4" name="Slide Number Placeholder 3">
            <a:extLst>
              <a:ext uri="{FF2B5EF4-FFF2-40B4-BE49-F238E27FC236}">
                <a16:creationId xmlns:a16="http://schemas.microsoft.com/office/drawing/2014/main" id="{372354AE-4F8F-683C-6BC7-48F77E52AEC8}"/>
              </a:ext>
            </a:extLst>
          </p:cNvPr>
          <p:cNvSpPr>
            <a:spLocks noGrp="1"/>
          </p:cNvSpPr>
          <p:nvPr>
            <p:ph type="sldNum" sz="quarter" idx="4"/>
          </p:nvPr>
        </p:nvSpPr>
        <p:spPr/>
        <p:txBody>
          <a:bodyPr/>
          <a:lstStyle/>
          <a:p>
            <a:fld id="{F9591D4C-BB8F-AE46-BE73-C616F30BBC5B}" type="slidenum">
              <a:rPr lang="en-US" smtClean="0"/>
              <a:pPr/>
              <a:t>13</a:t>
            </a:fld>
            <a:endParaRPr lang="en-US" dirty="0"/>
          </a:p>
        </p:txBody>
      </p:sp>
    </p:spTree>
    <p:extLst>
      <p:ext uri="{BB962C8B-B14F-4D97-AF65-F5344CB8AC3E}">
        <p14:creationId xmlns:p14="http://schemas.microsoft.com/office/powerpoint/2010/main" val="66028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a:xfrm>
            <a:off x="515938" y="2455606"/>
            <a:ext cx="10969625" cy="2109020"/>
          </a:xfrm>
        </p:spPr>
        <p:txBody>
          <a:bodyPr/>
          <a:lstStyle/>
          <a:p>
            <a:pPr algn="ctr"/>
            <a:r>
              <a:rPr lang="en-US" dirty="0"/>
              <a:t>Patent Litigation Trends Related to Monetization</a:t>
            </a:r>
          </a:p>
        </p:txBody>
      </p:sp>
      <p:sp>
        <p:nvSpPr>
          <p:cNvPr id="7" name="Slide Number Placeholder 6"/>
          <p:cNvSpPr>
            <a:spLocks noGrp="1"/>
          </p:cNvSpPr>
          <p:nvPr>
            <p:ph type="sldNum" sz="quarter" idx="4"/>
          </p:nvPr>
        </p:nvSpPr>
        <p:spPr/>
        <p:txBody>
          <a:bodyPr/>
          <a:lstStyle/>
          <a:p>
            <a:fld id="{F9591D4C-BB8F-AE46-BE73-C616F30BBC5B}" type="slidenum">
              <a:rPr lang="en-US" smtClean="0"/>
              <a:pPr/>
              <a:t>14</a:t>
            </a:fld>
            <a:endParaRPr lang="en-US" dirty="0"/>
          </a:p>
        </p:txBody>
      </p:sp>
      <p:sp>
        <p:nvSpPr>
          <p:cNvPr id="3" name="Title 1">
            <a:extLst>
              <a:ext uri="{FF2B5EF4-FFF2-40B4-BE49-F238E27FC236}">
                <a16:creationId xmlns:a16="http://schemas.microsoft.com/office/drawing/2014/main" id="{DF888A5F-B0FC-6850-736F-5A05E0BF99AA}"/>
              </a:ext>
            </a:extLst>
          </p:cNvPr>
          <p:cNvSpPr txBox="1">
            <a:spLocks/>
          </p:cNvSpPr>
          <p:nvPr/>
        </p:nvSpPr>
        <p:spPr>
          <a:xfrm>
            <a:off x="1503335" y="2854642"/>
            <a:ext cx="10073899" cy="14616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endParaRPr lang="en-US" i="1" dirty="0"/>
          </a:p>
        </p:txBody>
      </p:sp>
    </p:spTree>
    <p:extLst>
      <p:ext uri="{BB962C8B-B14F-4D97-AF65-F5344CB8AC3E}">
        <p14:creationId xmlns:p14="http://schemas.microsoft.com/office/powerpoint/2010/main" val="242714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39A2-372D-C22D-20B2-92E4A691D9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58277A-2031-5AFE-296F-53A9A324BBBB}"/>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Asserting Patent Litigation – Trends Over Time</a:t>
            </a:r>
            <a:endParaRPr lang="en-US" kern="1200" dirty="0">
              <a:latin typeface="Cambria"/>
              <a:ea typeface="Cambria"/>
            </a:endParaRPr>
          </a:p>
        </p:txBody>
      </p:sp>
      <p:sp>
        <p:nvSpPr>
          <p:cNvPr id="3" name="Rectangle: Rounded Corners 2">
            <a:extLst>
              <a:ext uri="{FF2B5EF4-FFF2-40B4-BE49-F238E27FC236}">
                <a16:creationId xmlns:a16="http://schemas.microsoft.com/office/drawing/2014/main" id="{0D262999-13FB-BC07-5FAF-80CE8251E258}"/>
              </a:ext>
            </a:extLst>
          </p:cNvPr>
          <p:cNvSpPr/>
          <p:nvPr/>
        </p:nvSpPr>
        <p:spPr>
          <a:xfrm>
            <a:off x="4364524" y="3302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 Manufacturer</a:t>
            </a:r>
            <a:endParaRPr lang="en-US" sz="14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891F130-8DC3-14D4-BF62-B31ADE50C3A7}"/>
              </a:ext>
            </a:extLst>
          </p:cNvPr>
          <p:cNvSpPr/>
          <p:nvPr/>
        </p:nvSpPr>
        <p:spPr>
          <a:xfrm>
            <a:off x="189622" y="3302664"/>
            <a:ext cx="3581214" cy="35272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Manufacturer v Manufacturer</a:t>
            </a:r>
            <a:endParaRPr lang="en-US" sz="14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61941FB9-06F3-68D7-7BB4-ABCA2FA6EA62}"/>
              </a:ext>
            </a:extLst>
          </p:cNvPr>
          <p:cNvSpPr/>
          <p:nvPr/>
        </p:nvSpPr>
        <p:spPr>
          <a:xfrm>
            <a:off x="8539425" y="3302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(via 3PP Lit Funder) v Manufacturer</a:t>
            </a:r>
            <a:endParaRPr lang="en-US" sz="14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03A8774E-E477-B3E8-943D-1ACEF76A37B3}"/>
              </a:ext>
            </a:extLst>
          </p:cNvPr>
          <p:cNvSpPr/>
          <p:nvPr/>
        </p:nvSpPr>
        <p:spPr>
          <a:xfrm flipV="1">
            <a:off x="90296" y="4013285"/>
            <a:ext cx="12102735"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E20EB7-394B-CBB7-717E-8EB722A0D206}"/>
              </a:ext>
            </a:extLst>
          </p:cNvPr>
          <p:cNvSpPr txBox="1"/>
          <p:nvPr/>
        </p:nvSpPr>
        <p:spPr>
          <a:xfrm>
            <a:off x="9823391" y="3601839"/>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Tomorrow</a:t>
            </a:r>
          </a:p>
        </p:txBody>
      </p:sp>
      <p:sp>
        <p:nvSpPr>
          <p:cNvPr id="18" name="TextBox 17">
            <a:extLst>
              <a:ext uri="{FF2B5EF4-FFF2-40B4-BE49-F238E27FC236}">
                <a16:creationId xmlns:a16="http://schemas.microsoft.com/office/drawing/2014/main" id="{FCB97F8A-16CF-13FD-68EB-4F217D42EB1D}"/>
              </a:ext>
            </a:extLst>
          </p:cNvPr>
          <p:cNvSpPr txBox="1"/>
          <p:nvPr/>
        </p:nvSpPr>
        <p:spPr>
          <a:xfrm>
            <a:off x="5825128" y="3597670"/>
            <a:ext cx="13522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Today</a:t>
            </a:r>
          </a:p>
        </p:txBody>
      </p:sp>
      <p:sp>
        <p:nvSpPr>
          <p:cNvPr id="19" name="TextBox 18">
            <a:extLst>
              <a:ext uri="{FF2B5EF4-FFF2-40B4-BE49-F238E27FC236}">
                <a16:creationId xmlns:a16="http://schemas.microsoft.com/office/drawing/2014/main" id="{39BE39F0-423B-3C99-65CC-411CB3CD3E5A}"/>
              </a:ext>
            </a:extLst>
          </p:cNvPr>
          <p:cNvSpPr txBox="1"/>
          <p:nvPr/>
        </p:nvSpPr>
        <p:spPr>
          <a:xfrm>
            <a:off x="1376090" y="3597670"/>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Yesterday</a:t>
            </a:r>
          </a:p>
        </p:txBody>
      </p:sp>
      <p:sp>
        <p:nvSpPr>
          <p:cNvPr id="7" name="Rectangle: Rounded Corners 6">
            <a:extLst>
              <a:ext uri="{FF2B5EF4-FFF2-40B4-BE49-F238E27FC236}">
                <a16:creationId xmlns:a16="http://schemas.microsoft.com/office/drawing/2014/main" id="{87CE97CA-2B4D-DCFF-7882-F1849BD421C9}"/>
              </a:ext>
            </a:extLst>
          </p:cNvPr>
          <p:cNvSpPr/>
          <p:nvPr/>
        </p:nvSpPr>
        <p:spPr>
          <a:xfrm rot="-5400000" flipV="1">
            <a:off x="1640595" y="401328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95DEC8B-39FD-5275-D6B8-25BCDB58AA62}"/>
              </a:ext>
            </a:extLst>
          </p:cNvPr>
          <p:cNvSpPr/>
          <p:nvPr/>
        </p:nvSpPr>
        <p:spPr>
          <a:xfrm rot="-5400000" flipV="1">
            <a:off x="10156598" y="404591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0D2315A2-EB4E-0419-C15E-792ADEF07435}"/>
              </a:ext>
            </a:extLst>
          </p:cNvPr>
          <p:cNvSpPr/>
          <p:nvPr/>
        </p:nvSpPr>
        <p:spPr>
          <a:xfrm rot="-5400000" flipV="1">
            <a:off x="6014560" y="4003402"/>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41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39A2-372D-C22D-20B2-92E4A691D9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58277A-2031-5AFE-296F-53A9A324BBBB}"/>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Asserting Patent Litigation – Trends Over Time</a:t>
            </a:r>
            <a:endParaRPr lang="en-US" kern="1200" dirty="0">
              <a:latin typeface="Cambria"/>
              <a:ea typeface="Cambria"/>
            </a:endParaRPr>
          </a:p>
        </p:txBody>
      </p:sp>
      <p:sp>
        <p:nvSpPr>
          <p:cNvPr id="3" name="Rectangle: Rounded Corners 2">
            <a:extLst>
              <a:ext uri="{FF2B5EF4-FFF2-40B4-BE49-F238E27FC236}">
                <a16:creationId xmlns:a16="http://schemas.microsoft.com/office/drawing/2014/main" id="{0D262999-13FB-BC07-5FAF-80CE8251E258}"/>
              </a:ext>
            </a:extLst>
          </p:cNvPr>
          <p:cNvSpPr/>
          <p:nvPr/>
        </p:nvSpPr>
        <p:spPr>
          <a:xfrm>
            <a:off x="4318860"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 Manufacturer</a:t>
            </a:r>
            <a:endParaRPr lang="en-US" sz="14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891F130-8DC3-14D4-BF62-B31ADE50C3A7}"/>
              </a:ext>
            </a:extLst>
          </p:cNvPr>
          <p:cNvSpPr/>
          <p:nvPr/>
        </p:nvSpPr>
        <p:spPr>
          <a:xfrm>
            <a:off x="143958" y="1524664"/>
            <a:ext cx="3581214" cy="35272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Manufacturer v Manufacturer</a:t>
            </a:r>
            <a:endParaRPr lang="en-US" sz="14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61941FB9-06F3-68D7-7BB4-ABCA2FA6EA62}"/>
              </a:ext>
            </a:extLst>
          </p:cNvPr>
          <p:cNvSpPr/>
          <p:nvPr/>
        </p:nvSpPr>
        <p:spPr>
          <a:xfrm>
            <a:off x="8493761"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(via 3PP Lit Funder) v Manufacturer</a:t>
            </a:r>
            <a:endParaRPr lang="en-US" sz="14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03A8774E-E477-B3E8-943D-1ACEF76A37B3}"/>
              </a:ext>
            </a:extLst>
          </p:cNvPr>
          <p:cNvSpPr/>
          <p:nvPr/>
        </p:nvSpPr>
        <p:spPr>
          <a:xfrm flipV="1">
            <a:off x="44632" y="2235285"/>
            <a:ext cx="12102735"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E20EB7-394B-CBB7-717E-8EB722A0D206}"/>
              </a:ext>
            </a:extLst>
          </p:cNvPr>
          <p:cNvSpPr txBox="1"/>
          <p:nvPr/>
        </p:nvSpPr>
        <p:spPr>
          <a:xfrm>
            <a:off x="9777727" y="1823839"/>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Tomorrow</a:t>
            </a:r>
          </a:p>
        </p:txBody>
      </p:sp>
      <p:sp>
        <p:nvSpPr>
          <p:cNvPr id="18" name="TextBox 17">
            <a:extLst>
              <a:ext uri="{FF2B5EF4-FFF2-40B4-BE49-F238E27FC236}">
                <a16:creationId xmlns:a16="http://schemas.microsoft.com/office/drawing/2014/main" id="{FCB97F8A-16CF-13FD-68EB-4F217D42EB1D}"/>
              </a:ext>
            </a:extLst>
          </p:cNvPr>
          <p:cNvSpPr txBox="1"/>
          <p:nvPr/>
        </p:nvSpPr>
        <p:spPr>
          <a:xfrm>
            <a:off x="5779464" y="1819670"/>
            <a:ext cx="13522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Today</a:t>
            </a:r>
          </a:p>
        </p:txBody>
      </p:sp>
      <p:sp>
        <p:nvSpPr>
          <p:cNvPr id="19" name="TextBox 18">
            <a:extLst>
              <a:ext uri="{FF2B5EF4-FFF2-40B4-BE49-F238E27FC236}">
                <a16:creationId xmlns:a16="http://schemas.microsoft.com/office/drawing/2014/main" id="{39BE39F0-423B-3C99-65CC-411CB3CD3E5A}"/>
              </a:ext>
            </a:extLst>
          </p:cNvPr>
          <p:cNvSpPr txBox="1"/>
          <p:nvPr/>
        </p:nvSpPr>
        <p:spPr>
          <a:xfrm>
            <a:off x="1330426" y="1819670"/>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Yesterday</a:t>
            </a:r>
          </a:p>
        </p:txBody>
      </p:sp>
      <p:sp>
        <p:nvSpPr>
          <p:cNvPr id="7" name="Rectangle: Rounded Corners 6">
            <a:extLst>
              <a:ext uri="{FF2B5EF4-FFF2-40B4-BE49-F238E27FC236}">
                <a16:creationId xmlns:a16="http://schemas.microsoft.com/office/drawing/2014/main" id="{87CE97CA-2B4D-DCFF-7882-F1849BD421C9}"/>
              </a:ext>
            </a:extLst>
          </p:cNvPr>
          <p:cNvSpPr/>
          <p:nvPr/>
        </p:nvSpPr>
        <p:spPr>
          <a:xfrm rot="-5400000" flipV="1">
            <a:off x="1594931" y="223528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95DEC8B-39FD-5275-D6B8-25BCDB58AA62}"/>
              </a:ext>
            </a:extLst>
          </p:cNvPr>
          <p:cNvSpPr/>
          <p:nvPr/>
        </p:nvSpPr>
        <p:spPr>
          <a:xfrm rot="-5400000" flipV="1">
            <a:off x="10110934" y="226791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0D2315A2-EB4E-0419-C15E-792ADEF07435}"/>
              </a:ext>
            </a:extLst>
          </p:cNvPr>
          <p:cNvSpPr/>
          <p:nvPr/>
        </p:nvSpPr>
        <p:spPr>
          <a:xfrm rot="-5400000" flipV="1">
            <a:off x="5968896" y="2225402"/>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44856385-8787-C4C2-4FC6-85FF272286FE}"/>
              </a:ext>
            </a:extLst>
          </p:cNvPr>
          <p:cNvSpPr/>
          <p:nvPr/>
        </p:nvSpPr>
        <p:spPr>
          <a:xfrm>
            <a:off x="0" y="1384095"/>
            <a:ext cx="4279330" cy="1090116"/>
          </a:xfrm>
          <a:prstGeom prst="roundRect">
            <a:avLst/>
          </a:prstGeom>
          <a:solidFill>
            <a:schemeClr val="accent1">
              <a:alpha val="1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CA87E07-1FC0-456C-3692-CAC3FC0354D7}"/>
              </a:ext>
            </a:extLst>
          </p:cNvPr>
          <p:cNvSpPr txBox="1"/>
          <p:nvPr/>
        </p:nvSpPr>
        <p:spPr>
          <a:xfrm>
            <a:off x="143958" y="6271222"/>
            <a:ext cx="7827048"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800" dirty="0">
                <a:hlinkClick r:id="rId3"/>
              </a:rPr>
              <a:t>Patent Dispute Report: 2023 in Review — Unified Patents</a:t>
            </a:r>
            <a:r>
              <a:rPr lang="en-US" sz="1000" dirty="0"/>
              <a:t>, </a:t>
            </a:r>
            <a:r>
              <a:rPr lang="en-US" sz="1000" dirty="0">
                <a:latin typeface="Cambria" panose="02040503050406030204" pitchFamily="18" charset="0"/>
                <a:ea typeface="Cambria" panose="02040503050406030204" pitchFamily="18" charset="0"/>
              </a:rPr>
              <a:t>accessed 2/23/2024</a:t>
            </a:r>
          </a:p>
        </p:txBody>
      </p:sp>
      <p:sp>
        <p:nvSpPr>
          <p:cNvPr id="23" name="TextBox 22">
            <a:extLst>
              <a:ext uri="{FF2B5EF4-FFF2-40B4-BE49-F238E27FC236}">
                <a16:creationId xmlns:a16="http://schemas.microsoft.com/office/drawing/2014/main" id="{8ABF5120-97CB-990A-19ED-D31320AE4F0E}"/>
              </a:ext>
            </a:extLst>
          </p:cNvPr>
          <p:cNvSpPr txBox="1"/>
          <p:nvPr/>
        </p:nvSpPr>
        <p:spPr>
          <a:xfrm>
            <a:off x="515939" y="2716963"/>
            <a:ext cx="11067265" cy="338554"/>
          </a:xfrm>
          <a:prstGeom prst="rect">
            <a:avLst/>
          </a:prstGeom>
          <a:noFill/>
        </p:spPr>
        <p:txBody>
          <a:bodyPr wrap="square" rtlCol="0">
            <a:spAutoFit/>
          </a:bodyPr>
          <a:lstStyle/>
          <a:p>
            <a:r>
              <a:rPr lang="en-US" sz="1600" dirty="0">
                <a:latin typeface="Cambria" panose="02040503050406030204" pitchFamily="18" charset="0"/>
                <a:ea typeface="Cambria" panose="02040503050406030204" pitchFamily="18" charset="0"/>
              </a:rPr>
              <a:t>Percentage of cases initiated by manufacturers has decreased over time in District Court and increased over time before PTAB. </a:t>
            </a:r>
          </a:p>
        </p:txBody>
      </p:sp>
      <p:pic>
        <p:nvPicPr>
          <p:cNvPr id="25" name="Picture 24">
            <a:extLst>
              <a:ext uri="{FF2B5EF4-FFF2-40B4-BE49-F238E27FC236}">
                <a16:creationId xmlns:a16="http://schemas.microsoft.com/office/drawing/2014/main" id="{C212F261-8764-7D04-80DF-A3FA44028076}"/>
              </a:ext>
            </a:extLst>
          </p:cNvPr>
          <p:cNvPicPr>
            <a:picLocks noChangeAspect="1"/>
          </p:cNvPicPr>
          <p:nvPr/>
        </p:nvPicPr>
        <p:blipFill>
          <a:blip r:embed="rId4"/>
          <a:stretch>
            <a:fillRect/>
          </a:stretch>
        </p:blipFill>
        <p:spPr>
          <a:xfrm>
            <a:off x="416855" y="3241448"/>
            <a:ext cx="5224127" cy="286294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E08F8D2E-65E8-551E-62C9-CA312EA9079E}"/>
              </a:ext>
            </a:extLst>
          </p:cNvPr>
          <p:cNvPicPr>
            <a:picLocks noChangeAspect="1"/>
          </p:cNvPicPr>
          <p:nvPr/>
        </p:nvPicPr>
        <p:blipFill>
          <a:blip r:embed="rId5"/>
          <a:stretch>
            <a:fillRect/>
          </a:stretch>
        </p:blipFill>
        <p:spPr>
          <a:xfrm>
            <a:off x="6857564" y="3282888"/>
            <a:ext cx="4818499" cy="2862940"/>
          </a:xfrm>
          <a:prstGeom prst="rect">
            <a:avLst/>
          </a:prstGeom>
        </p:spPr>
      </p:pic>
    </p:spTree>
    <p:extLst>
      <p:ext uri="{BB962C8B-B14F-4D97-AF65-F5344CB8AC3E}">
        <p14:creationId xmlns:p14="http://schemas.microsoft.com/office/powerpoint/2010/main" val="3748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39A2-372D-C22D-20B2-92E4A691D9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58277A-2031-5AFE-296F-53A9A324BBBB}"/>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Asserting Patent Litigation – Trends Over Time</a:t>
            </a:r>
            <a:endParaRPr lang="en-US" kern="1200" dirty="0">
              <a:latin typeface="Cambria"/>
              <a:ea typeface="Cambria"/>
            </a:endParaRPr>
          </a:p>
        </p:txBody>
      </p:sp>
      <p:sp>
        <p:nvSpPr>
          <p:cNvPr id="3" name="Rectangle: Rounded Corners 2">
            <a:extLst>
              <a:ext uri="{FF2B5EF4-FFF2-40B4-BE49-F238E27FC236}">
                <a16:creationId xmlns:a16="http://schemas.microsoft.com/office/drawing/2014/main" id="{0D262999-13FB-BC07-5FAF-80CE8251E258}"/>
              </a:ext>
            </a:extLst>
          </p:cNvPr>
          <p:cNvSpPr/>
          <p:nvPr/>
        </p:nvSpPr>
        <p:spPr>
          <a:xfrm>
            <a:off x="4318860"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 Manufacturer</a:t>
            </a:r>
            <a:endParaRPr lang="en-US" sz="14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891F130-8DC3-14D4-BF62-B31ADE50C3A7}"/>
              </a:ext>
            </a:extLst>
          </p:cNvPr>
          <p:cNvSpPr/>
          <p:nvPr/>
        </p:nvSpPr>
        <p:spPr>
          <a:xfrm>
            <a:off x="143958" y="1524664"/>
            <a:ext cx="3581214" cy="35272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Manufacturer v Manufacturer</a:t>
            </a:r>
            <a:endParaRPr lang="en-US" sz="14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61941FB9-06F3-68D7-7BB4-ABCA2FA6EA62}"/>
              </a:ext>
            </a:extLst>
          </p:cNvPr>
          <p:cNvSpPr/>
          <p:nvPr/>
        </p:nvSpPr>
        <p:spPr>
          <a:xfrm>
            <a:off x="8493761"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(via 3PP Lit Funder) v Manufacturer</a:t>
            </a:r>
            <a:endParaRPr lang="en-US" sz="14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03A8774E-E477-B3E8-943D-1ACEF76A37B3}"/>
              </a:ext>
            </a:extLst>
          </p:cNvPr>
          <p:cNvSpPr/>
          <p:nvPr/>
        </p:nvSpPr>
        <p:spPr>
          <a:xfrm flipV="1">
            <a:off x="44632" y="2235285"/>
            <a:ext cx="12102735"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E20EB7-394B-CBB7-717E-8EB722A0D206}"/>
              </a:ext>
            </a:extLst>
          </p:cNvPr>
          <p:cNvSpPr txBox="1"/>
          <p:nvPr/>
        </p:nvSpPr>
        <p:spPr>
          <a:xfrm>
            <a:off x="9777727" y="1823839"/>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Tomorrow</a:t>
            </a:r>
          </a:p>
        </p:txBody>
      </p:sp>
      <p:sp>
        <p:nvSpPr>
          <p:cNvPr id="18" name="TextBox 17">
            <a:extLst>
              <a:ext uri="{FF2B5EF4-FFF2-40B4-BE49-F238E27FC236}">
                <a16:creationId xmlns:a16="http://schemas.microsoft.com/office/drawing/2014/main" id="{FCB97F8A-16CF-13FD-68EB-4F217D42EB1D}"/>
              </a:ext>
            </a:extLst>
          </p:cNvPr>
          <p:cNvSpPr txBox="1"/>
          <p:nvPr/>
        </p:nvSpPr>
        <p:spPr>
          <a:xfrm>
            <a:off x="5779464" y="1819670"/>
            <a:ext cx="13522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Today</a:t>
            </a:r>
          </a:p>
        </p:txBody>
      </p:sp>
      <p:sp>
        <p:nvSpPr>
          <p:cNvPr id="19" name="TextBox 18">
            <a:extLst>
              <a:ext uri="{FF2B5EF4-FFF2-40B4-BE49-F238E27FC236}">
                <a16:creationId xmlns:a16="http://schemas.microsoft.com/office/drawing/2014/main" id="{39BE39F0-423B-3C99-65CC-411CB3CD3E5A}"/>
              </a:ext>
            </a:extLst>
          </p:cNvPr>
          <p:cNvSpPr txBox="1"/>
          <p:nvPr/>
        </p:nvSpPr>
        <p:spPr>
          <a:xfrm>
            <a:off x="1330426" y="1819670"/>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Yesterday</a:t>
            </a:r>
          </a:p>
        </p:txBody>
      </p:sp>
      <p:sp>
        <p:nvSpPr>
          <p:cNvPr id="7" name="Rectangle: Rounded Corners 6">
            <a:extLst>
              <a:ext uri="{FF2B5EF4-FFF2-40B4-BE49-F238E27FC236}">
                <a16:creationId xmlns:a16="http://schemas.microsoft.com/office/drawing/2014/main" id="{87CE97CA-2B4D-DCFF-7882-F1849BD421C9}"/>
              </a:ext>
            </a:extLst>
          </p:cNvPr>
          <p:cNvSpPr/>
          <p:nvPr/>
        </p:nvSpPr>
        <p:spPr>
          <a:xfrm rot="-5400000" flipV="1">
            <a:off x="1594931" y="223528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95DEC8B-39FD-5275-D6B8-25BCDB58AA62}"/>
              </a:ext>
            </a:extLst>
          </p:cNvPr>
          <p:cNvSpPr/>
          <p:nvPr/>
        </p:nvSpPr>
        <p:spPr>
          <a:xfrm rot="-5400000" flipV="1">
            <a:off x="10110934" y="226791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0D2315A2-EB4E-0419-C15E-792ADEF07435}"/>
              </a:ext>
            </a:extLst>
          </p:cNvPr>
          <p:cNvSpPr/>
          <p:nvPr/>
        </p:nvSpPr>
        <p:spPr>
          <a:xfrm rot="-5400000" flipV="1">
            <a:off x="5968896" y="2225402"/>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0C384B49-DFCA-279A-C2A1-64B8D7480DAE}"/>
              </a:ext>
            </a:extLst>
          </p:cNvPr>
          <p:cNvSpPr/>
          <p:nvPr/>
        </p:nvSpPr>
        <p:spPr>
          <a:xfrm>
            <a:off x="4054578" y="1424599"/>
            <a:ext cx="4279330" cy="1007100"/>
          </a:xfrm>
          <a:prstGeom prst="roundRect">
            <a:avLst/>
          </a:prstGeom>
          <a:solidFill>
            <a:schemeClr val="accent1">
              <a:alpha val="1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E7394EA-1857-2659-00C7-5B5B0C86046F}"/>
              </a:ext>
            </a:extLst>
          </p:cNvPr>
          <p:cNvSpPr txBox="1"/>
          <p:nvPr/>
        </p:nvSpPr>
        <p:spPr>
          <a:xfrm>
            <a:off x="44632" y="6341100"/>
            <a:ext cx="9794986"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1000" dirty="0">
                <a:hlinkClick r:id="rId3"/>
              </a:rPr>
              <a:t>2023 Litigation Annual Report | Unified Patents</a:t>
            </a:r>
            <a:r>
              <a:rPr lang="en-US" sz="1000" dirty="0"/>
              <a:t>, </a:t>
            </a:r>
            <a:r>
              <a:rPr lang="en-US" sz="1000" dirty="0">
                <a:latin typeface="Cambria" panose="02040503050406030204" pitchFamily="18" charset="0"/>
                <a:ea typeface="Cambria" panose="02040503050406030204" pitchFamily="18" charset="0"/>
              </a:rPr>
              <a:t>accessed 2/23/2024</a:t>
            </a:r>
          </a:p>
        </p:txBody>
      </p:sp>
      <p:pic>
        <p:nvPicPr>
          <p:cNvPr id="21" name="Picture 20">
            <a:extLst>
              <a:ext uri="{FF2B5EF4-FFF2-40B4-BE49-F238E27FC236}">
                <a16:creationId xmlns:a16="http://schemas.microsoft.com/office/drawing/2014/main" id="{0DEC3F41-C453-2CA0-179E-C215B975A0EC}"/>
              </a:ext>
            </a:extLst>
          </p:cNvPr>
          <p:cNvPicPr>
            <a:picLocks noChangeAspect="1"/>
          </p:cNvPicPr>
          <p:nvPr/>
        </p:nvPicPr>
        <p:blipFill>
          <a:blip r:embed="rId4"/>
          <a:stretch>
            <a:fillRect/>
          </a:stretch>
        </p:blipFill>
        <p:spPr>
          <a:xfrm>
            <a:off x="593234" y="2611336"/>
            <a:ext cx="11005532" cy="3673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38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39A2-372D-C22D-20B2-92E4A691D9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58277A-2031-5AFE-296F-53A9A324BBBB}"/>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Asserting Patent Litigation – Trends Over Time</a:t>
            </a:r>
            <a:endParaRPr lang="en-US" kern="1200" dirty="0">
              <a:latin typeface="Cambria"/>
              <a:ea typeface="Cambria"/>
            </a:endParaRPr>
          </a:p>
        </p:txBody>
      </p:sp>
      <p:sp>
        <p:nvSpPr>
          <p:cNvPr id="3" name="Rectangle: Rounded Corners 2">
            <a:extLst>
              <a:ext uri="{FF2B5EF4-FFF2-40B4-BE49-F238E27FC236}">
                <a16:creationId xmlns:a16="http://schemas.microsoft.com/office/drawing/2014/main" id="{0D262999-13FB-BC07-5FAF-80CE8251E258}"/>
              </a:ext>
            </a:extLst>
          </p:cNvPr>
          <p:cNvSpPr/>
          <p:nvPr/>
        </p:nvSpPr>
        <p:spPr>
          <a:xfrm>
            <a:off x="4318860"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 Manufacturer</a:t>
            </a:r>
            <a:endParaRPr lang="en-US" sz="14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891F130-8DC3-14D4-BF62-B31ADE50C3A7}"/>
              </a:ext>
            </a:extLst>
          </p:cNvPr>
          <p:cNvSpPr/>
          <p:nvPr/>
        </p:nvSpPr>
        <p:spPr>
          <a:xfrm>
            <a:off x="143958" y="1524664"/>
            <a:ext cx="3581214" cy="35272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Manufacturer v Manufacturer</a:t>
            </a:r>
            <a:endParaRPr lang="en-US" sz="14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61941FB9-06F3-68D7-7BB4-ABCA2FA6EA62}"/>
              </a:ext>
            </a:extLst>
          </p:cNvPr>
          <p:cNvSpPr/>
          <p:nvPr/>
        </p:nvSpPr>
        <p:spPr>
          <a:xfrm>
            <a:off x="8493761" y="1524664"/>
            <a:ext cx="3581214" cy="34110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Cambria"/>
                <a:ea typeface="Cambria"/>
              </a:rPr>
              <a:t>NPE (via 3PP Lit Funder) v Manufacturer</a:t>
            </a:r>
            <a:endParaRPr lang="en-US" sz="14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03A8774E-E477-B3E8-943D-1ACEF76A37B3}"/>
              </a:ext>
            </a:extLst>
          </p:cNvPr>
          <p:cNvSpPr/>
          <p:nvPr/>
        </p:nvSpPr>
        <p:spPr>
          <a:xfrm flipV="1">
            <a:off x="44632" y="2235285"/>
            <a:ext cx="12102735"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E20EB7-394B-CBB7-717E-8EB722A0D206}"/>
              </a:ext>
            </a:extLst>
          </p:cNvPr>
          <p:cNvSpPr txBox="1"/>
          <p:nvPr/>
        </p:nvSpPr>
        <p:spPr>
          <a:xfrm>
            <a:off x="9777727" y="1823839"/>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Tomorrow</a:t>
            </a:r>
          </a:p>
        </p:txBody>
      </p:sp>
      <p:sp>
        <p:nvSpPr>
          <p:cNvPr id="18" name="TextBox 17">
            <a:extLst>
              <a:ext uri="{FF2B5EF4-FFF2-40B4-BE49-F238E27FC236}">
                <a16:creationId xmlns:a16="http://schemas.microsoft.com/office/drawing/2014/main" id="{FCB97F8A-16CF-13FD-68EB-4F217D42EB1D}"/>
              </a:ext>
            </a:extLst>
          </p:cNvPr>
          <p:cNvSpPr txBox="1"/>
          <p:nvPr/>
        </p:nvSpPr>
        <p:spPr>
          <a:xfrm>
            <a:off x="5779464" y="1819670"/>
            <a:ext cx="13522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Today</a:t>
            </a:r>
          </a:p>
        </p:txBody>
      </p:sp>
      <p:sp>
        <p:nvSpPr>
          <p:cNvPr id="19" name="TextBox 18">
            <a:extLst>
              <a:ext uri="{FF2B5EF4-FFF2-40B4-BE49-F238E27FC236}">
                <a16:creationId xmlns:a16="http://schemas.microsoft.com/office/drawing/2014/main" id="{39BE39F0-423B-3C99-65CC-411CB3CD3E5A}"/>
              </a:ext>
            </a:extLst>
          </p:cNvPr>
          <p:cNvSpPr txBox="1"/>
          <p:nvPr/>
        </p:nvSpPr>
        <p:spPr>
          <a:xfrm>
            <a:off x="1330426" y="1819670"/>
            <a:ext cx="21304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182440"/>
                </a:solidFill>
                <a:latin typeface="Cambria"/>
                <a:ea typeface="Cambria"/>
              </a:rPr>
              <a:t>Yesterday</a:t>
            </a:r>
          </a:p>
        </p:txBody>
      </p:sp>
      <p:sp>
        <p:nvSpPr>
          <p:cNvPr id="4" name="TextBox 3">
            <a:extLst>
              <a:ext uri="{FF2B5EF4-FFF2-40B4-BE49-F238E27FC236}">
                <a16:creationId xmlns:a16="http://schemas.microsoft.com/office/drawing/2014/main" id="{0E7394EA-1857-2659-00C7-5B5B0C86046F}"/>
              </a:ext>
            </a:extLst>
          </p:cNvPr>
          <p:cNvSpPr txBox="1"/>
          <p:nvPr/>
        </p:nvSpPr>
        <p:spPr>
          <a:xfrm>
            <a:off x="90296" y="6284575"/>
            <a:ext cx="9794986"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Source: </a:t>
            </a:r>
            <a:r>
              <a:rPr lang="en-US" sz="1000" dirty="0">
                <a:hlinkClick r:id="rId3"/>
              </a:rPr>
              <a:t>2023 Litigation Annual Report | Unified Patents</a:t>
            </a:r>
            <a:r>
              <a:rPr lang="en-US" sz="1000" dirty="0"/>
              <a:t>, </a:t>
            </a:r>
            <a:r>
              <a:rPr lang="en-US" sz="1000" dirty="0">
                <a:latin typeface="Cambria" panose="02040503050406030204" pitchFamily="18" charset="0"/>
                <a:ea typeface="Cambria" panose="02040503050406030204" pitchFamily="18" charset="0"/>
              </a:rPr>
              <a:t>accessed 2/23/2024</a:t>
            </a:r>
          </a:p>
        </p:txBody>
      </p:sp>
      <p:sp>
        <p:nvSpPr>
          <p:cNvPr id="7" name="Rectangle: Rounded Corners 6">
            <a:extLst>
              <a:ext uri="{FF2B5EF4-FFF2-40B4-BE49-F238E27FC236}">
                <a16:creationId xmlns:a16="http://schemas.microsoft.com/office/drawing/2014/main" id="{87CE97CA-2B4D-DCFF-7882-F1849BD421C9}"/>
              </a:ext>
            </a:extLst>
          </p:cNvPr>
          <p:cNvSpPr/>
          <p:nvPr/>
        </p:nvSpPr>
        <p:spPr>
          <a:xfrm rot="-5400000" flipV="1">
            <a:off x="1594931" y="223528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95DEC8B-39FD-5275-D6B8-25BCDB58AA62}"/>
              </a:ext>
            </a:extLst>
          </p:cNvPr>
          <p:cNvSpPr/>
          <p:nvPr/>
        </p:nvSpPr>
        <p:spPr>
          <a:xfrm rot="-5400000" flipV="1">
            <a:off x="10110934" y="2267914"/>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0D2315A2-EB4E-0419-C15E-792ADEF07435}"/>
              </a:ext>
            </a:extLst>
          </p:cNvPr>
          <p:cNvSpPr/>
          <p:nvPr/>
        </p:nvSpPr>
        <p:spPr>
          <a:xfrm rot="-5400000" flipV="1">
            <a:off x="5968896" y="2225402"/>
            <a:ext cx="346867" cy="6572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dirty="0">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0EA9F13F-7A54-4743-D5BF-22FD232EA2B8}"/>
              </a:ext>
            </a:extLst>
          </p:cNvPr>
          <p:cNvSpPr/>
          <p:nvPr/>
        </p:nvSpPr>
        <p:spPr>
          <a:xfrm>
            <a:off x="7913314" y="1424599"/>
            <a:ext cx="4279330" cy="1049612"/>
          </a:xfrm>
          <a:prstGeom prst="roundRect">
            <a:avLst/>
          </a:prstGeom>
          <a:solidFill>
            <a:schemeClr val="accent1">
              <a:alpha val="1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854C41F-E91A-27A1-FF61-6D6B9CDA3B81}"/>
              </a:ext>
            </a:extLst>
          </p:cNvPr>
          <p:cNvPicPr>
            <a:picLocks noChangeAspect="1"/>
          </p:cNvPicPr>
          <p:nvPr/>
        </p:nvPicPr>
        <p:blipFill>
          <a:blip r:embed="rId4"/>
          <a:stretch>
            <a:fillRect/>
          </a:stretch>
        </p:blipFill>
        <p:spPr>
          <a:xfrm>
            <a:off x="143958" y="2666297"/>
            <a:ext cx="11818690" cy="351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496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F6AFE-360F-08BA-6173-BEF2ADDBBB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A1759F-1F0F-BD9B-8F3C-DBC2F8764397}"/>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19</a:t>
            </a:fld>
            <a:endParaRPr lang="en-US" dirty="0"/>
          </a:p>
        </p:txBody>
      </p:sp>
      <p:sp>
        <p:nvSpPr>
          <p:cNvPr id="6" name="Title 5">
            <a:extLst>
              <a:ext uri="{FF2B5EF4-FFF2-40B4-BE49-F238E27FC236}">
                <a16:creationId xmlns:a16="http://schemas.microsoft.com/office/drawing/2014/main" id="{8441893E-DC88-3372-DE6A-E14B435AF4D7}"/>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cs typeface="+mj-cs"/>
              </a:rPr>
              <a:t>Transparenc</a:t>
            </a:r>
            <a:r>
              <a:rPr lang="en-US" dirty="0">
                <a:latin typeface="Cambria"/>
                <a:ea typeface="Cambria"/>
              </a:rPr>
              <a:t>y Re: Third Party Litigation Funding</a:t>
            </a:r>
            <a:endParaRPr lang="en-US" dirty="0">
              <a:ea typeface="+mj-ea"/>
              <a:cs typeface="+mj-cs"/>
            </a:endParaRPr>
          </a:p>
        </p:txBody>
      </p:sp>
      <p:sp>
        <p:nvSpPr>
          <p:cNvPr id="5" name="Content Placeholder 1">
            <a:extLst>
              <a:ext uri="{FF2B5EF4-FFF2-40B4-BE49-F238E27FC236}">
                <a16:creationId xmlns:a16="http://schemas.microsoft.com/office/drawing/2014/main" id="{6986AFD5-D82A-AA5A-63F1-79BB5101EFB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457200" indent="-457200">
              <a:buFont typeface="+mj-lt"/>
              <a:buAutoNum type="arabicPeriod"/>
            </a:pPr>
            <a:endParaRPr lang="en-US" sz="2200" b="1" dirty="0">
              <a:solidFill>
                <a:srgbClr val="00B0F0"/>
              </a:solidFill>
              <a:latin typeface="Cambria" panose="02040503050406030204" pitchFamily="18" charset="0"/>
              <a:ea typeface="Cambria" panose="02040503050406030204" pitchFamily="18" charset="0"/>
              <a:cs typeface="Arial"/>
            </a:endParaRPr>
          </a:p>
          <a:p>
            <a:pPr lvl="1">
              <a:buClr>
                <a:schemeClr val="tx1"/>
              </a:buClr>
            </a:pPr>
            <a:endParaRPr lang="en-US" sz="2200" dirty="0">
              <a:latin typeface="Cambria" panose="02040503050406030204" pitchFamily="18" charset="0"/>
              <a:ea typeface="Cambria" panose="02040503050406030204" pitchFamily="18" charset="0"/>
              <a:cs typeface="Arial"/>
              <a:hlinkClick r:id="rId3"/>
            </a:endParaRPr>
          </a:p>
        </p:txBody>
      </p:sp>
      <p:sp>
        <p:nvSpPr>
          <p:cNvPr id="2" name="Content Placeholder 1">
            <a:extLst>
              <a:ext uri="{FF2B5EF4-FFF2-40B4-BE49-F238E27FC236}">
                <a16:creationId xmlns:a16="http://schemas.microsoft.com/office/drawing/2014/main" id="{4040E908-F402-4E47-66AA-C176513DCC7B}"/>
              </a:ext>
            </a:extLst>
          </p:cNvPr>
          <p:cNvSpPr txBox="1">
            <a:spLocks/>
          </p:cNvSpPr>
          <p:nvPr/>
        </p:nvSpPr>
        <p:spPr>
          <a:xfrm>
            <a:off x="383237" y="1524000"/>
            <a:ext cx="11425525" cy="4869642"/>
          </a:xfrm>
          <a:prstGeom prst="rect">
            <a:avLst/>
          </a:prstGeom>
        </p:spPr>
        <p:txBody>
          <a:bodyPr vert="horz" lIns="0" tIns="0" rIns="0" bIns="0" spcCol="137160" rtlCol="0" anchor="t">
            <a:noAutofit/>
          </a:bodyPr>
          <a:lstStyle>
            <a:lvl1pPr marL="230188" indent="-230188"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ct val="1000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a:lstStyle>
          <a:p>
            <a:pPr marL="0" indent="0">
              <a:spcAft>
                <a:spcPts val="600"/>
              </a:spcAft>
              <a:buClr>
                <a:schemeClr val="tx1"/>
              </a:buClr>
              <a:buNone/>
            </a:pPr>
            <a:r>
              <a:rPr lang="en-US" sz="1800" b="1" dirty="0">
                <a:solidFill>
                  <a:srgbClr val="00B0F0"/>
                </a:solidFill>
                <a:latin typeface="Cambria" panose="02040503050406030204" pitchFamily="18" charset="0"/>
                <a:ea typeface="Cambria" panose="02040503050406030204" pitchFamily="18" charset="0"/>
              </a:rPr>
              <a:t>Trend</a:t>
            </a:r>
          </a:p>
          <a:p>
            <a:pPr marL="229870" indent="-229870">
              <a:spcAft>
                <a:spcPts val="600"/>
              </a:spcAft>
              <a:buClr>
                <a:schemeClr val="tx1"/>
              </a:buClr>
            </a:pPr>
            <a:r>
              <a:rPr lang="en-US" sz="1800" dirty="0">
                <a:latin typeface="Cambria"/>
                <a:ea typeface="Cambria"/>
              </a:rPr>
              <a:t>More courts are requiring transparency with respect to disclosure of third-party litigating funding received</a:t>
            </a:r>
          </a:p>
          <a:p>
            <a:pPr marL="0" indent="0">
              <a:spcAft>
                <a:spcPts val="600"/>
              </a:spcAft>
              <a:buClr>
                <a:schemeClr val="tx1"/>
              </a:buClr>
              <a:buNone/>
            </a:pPr>
            <a:r>
              <a:rPr lang="en-US" sz="1800" b="1" dirty="0">
                <a:solidFill>
                  <a:srgbClr val="00B0F0"/>
                </a:solidFill>
                <a:latin typeface="Cambria" panose="02040503050406030204" pitchFamily="18" charset="0"/>
                <a:ea typeface="Cambria" panose="02040503050406030204" pitchFamily="18" charset="0"/>
              </a:rPr>
              <a:t>Jurisdictions</a:t>
            </a:r>
          </a:p>
          <a:p>
            <a:pPr marL="229870" indent="-229870">
              <a:spcAft>
                <a:spcPts val="600"/>
              </a:spcAft>
              <a:buClr>
                <a:schemeClr val="tx1"/>
              </a:buClr>
            </a:pPr>
            <a:r>
              <a:rPr lang="en-US" sz="1800" dirty="0">
                <a:latin typeface="Cambria"/>
                <a:ea typeface="Cambria"/>
              </a:rPr>
              <a:t>Delaware</a:t>
            </a:r>
          </a:p>
          <a:p>
            <a:pPr marL="461645" lvl="1" indent="-229870">
              <a:spcAft>
                <a:spcPts val="600"/>
              </a:spcAft>
              <a:buClr>
                <a:schemeClr val="tx1"/>
              </a:buClr>
            </a:pPr>
            <a:r>
              <a:rPr lang="en-US" sz="1800" dirty="0">
                <a:latin typeface="Cambria"/>
                <a:ea typeface="Cambria"/>
              </a:rPr>
              <a:t>Judge Colm F. Connolly – introduced a standing order in April 2022 requiring disclosure</a:t>
            </a:r>
          </a:p>
          <a:p>
            <a:pPr marL="461645" lvl="1" indent="-229870">
              <a:spcAft>
                <a:spcPts val="600"/>
              </a:spcAft>
              <a:buClr>
                <a:schemeClr val="tx1"/>
              </a:buClr>
            </a:pPr>
            <a:r>
              <a:rPr lang="en-US" sz="1800" dirty="0">
                <a:latin typeface="Cambria"/>
                <a:ea typeface="Cambria"/>
              </a:rPr>
              <a:t>IP Edge LLC</a:t>
            </a:r>
          </a:p>
          <a:p>
            <a:pPr marL="229870" indent="-229870">
              <a:spcAft>
                <a:spcPts val="600"/>
              </a:spcAft>
              <a:buClr>
                <a:schemeClr val="tx1"/>
              </a:buClr>
            </a:pPr>
            <a:r>
              <a:rPr lang="en-US" sz="1800" dirty="0">
                <a:latin typeface="Cambria"/>
                <a:ea typeface="Cambria"/>
              </a:rPr>
              <a:t>New Jersey, Florida, California</a:t>
            </a:r>
          </a:p>
          <a:p>
            <a:pPr marL="229870" indent="-229870">
              <a:spcAft>
                <a:spcPts val="600"/>
              </a:spcAft>
              <a:buClr>
                <a:schemeClr val="tx1"/>
              </a:buClr>
            </a:pPr>
            <a:r>
              <a:rPr lang="en-US" sz="1800" dirty="0">
                <a:latin typeface="Cambria"/>
                <a:ea typeface="Cambria"/>
              </a:rPr>
              <a:t>Texas</a:t>
            </a:r>
          </a:p>
          <a:p>
            <a:pPr marL="461645" lvl="1" indent="-229870">
              <a:spcAft>
                <a:spcPts val="600"/>
              </a:spcAft>
              <a:buClr>
                <a:schemeClr val="tx1"/>
              </a:buClr>
            </a:pPr>
            <a:r>
              <a:rPr lang="en-US" sz="1800" dirty="0">
                <a:latin typeface="Cambria"/>
                <a:ea typeface="Cambria"/>
              </a:rPr>
              <a:t>Prohibited parties from asking for funding information</a:t>
            </a:r>
          </a:p>
          <a:p>
            <a:pPr marL="0" indent="0">
              <a:spcAft>
                <a:spcPts val="600"/>
              </a:spcAft>
              <a:buClr>
                <a:schemeClr val="tx1"/>
              </a:buClr>
              <a:buNone/>
            </a:pPr>
            <a:r>
              <a:rPr lang="en-US" sz="1800" b="1" dirty="0">
                <a:solidFill>
                  <a:srgbClr val="00B0F0"/>
                </a:solidFill>
                <a:latin typeface="Cambria"/>
                <a:ea typeface="Cambria"/>
              </a:rPr>
              <a:t>Implications</a:t>
            </a:r>
          </a:p>
          <a:p>
            <a:pPr marL="229870" indent="-229870">
              <a:spcAft>
                <a:spcPts val="600"/>
              </a:spcAft>
              <a:buClr>
                <a:schemeClr val="tx1"/>
              </a:buClr>
            </a:pPr>
            <a:r>
              <a:rPr lang="en-US" sz="1800" dirty="0">
                <a:latin typeface="Cambria"/>
                <a:ea typeface="Cambria"/>
              </a:rPr>
              <a:t>Shift in where litigation is filed; change in litigant composition</a:t>
            </a:r>
          </a:p>
        </p:txBody>
      </p:sp>
    </p:spTree>
    <p:extLst>
      <p:ext uri="{BB962C8B-B14F-4D97-AF65-F5344CB8AC3E}">
        <p14:creationId xmlns:p14="http://schemas.microsoft.com/office/powerpoint/2010/main" val="33782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a:xfrm>
            <a:off x="515937" y="276184"/>
            <a:ext cx="10969625" cy="412750"/>
          </a:xfrm>
        </p:spPr>
        <p:txBody>
          <a:bodyPr/>
          <a:lstStyle/>
          <a:p>
            <a:r>
              <a:rPr lang="en-US" dirty="0"/>
              <a:t>Who’s Who</a:t>
            </a:r>
          </a:p>
        </p:txBody>
      </p:sp>
      <p:sp>
        <p:nvSpPr>
          <p:cNvPr id="5" name="Slide Number Placeholder 4"/>
          <p:cNvSpPr>
            <a:spLocks noGrp="1"/>
          </p:cNvSpPr>
          <p:nvPr>
            <p:ph type="sldNum" sz="quarter" idx="4"/>
          </p:nvPr>
        </p:nvSpPr>
        <p:spPr/>
        <p:txBody>
          <a:bodyPr/>
          <a:lstStyle/>
          <a:p>
            <a:fld id="{F9591D4C-BB8F-AE46-BE73-C616F30BBC5B}" type="slidenum">
              <a:rPr lang="en-US" smtClean="0"/>
              <a:pPr/>
              <a:t>2</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3"/>
          <a:srcRect t="27060" b="27060"/>
          <a:stretch>
            <a:fillRect/>
          </a:stretch>
        </p:blipFill>
        <p:spPr>
          <a:xfrm>
            <a:off x="0" y="5115697"/>
            <a:ext cx="12191999" cy="1466119"/>
          </a:xfrm>
        </p:spPr>
      </p:pic>
      <p:pic>
        <p:nvPicPr>
          <p:cNvPr id="7" name="Picture 6">
            <a:extLst>
              <a:ext uri="{FF2B5EF4-FFF2-40B4-BE49-F238E27FC236}">
                <a16:creationId xmlns:a16="http://schemas.microsoft.com/office/drawing/2014/main" id="{9A1B784D-101C-5AB8-273C-66D092CD0AAF}"/>
              </a:ext>
            </a:extLst>
          </p:cNvPr>
          <p:cNvPicPr>
            <a:picLocks noChangeAspect="1"/>
          </p:cNvPicPr>
          <p:nvPr/>
        </p:nvPicPr>
        <p:blipFill rotWithShape="1">
          <a:blip r:embed="rId4">
            <a:extLst>
              <a:ext uri="{28A0092B-C50C-407E-A947-70E740481C1C}">
                <a14:useLocalDpi xmlns:a14="http://schemas.microsoft.com/office/drawing/2010/main" val="0"/>
              </a:ext>
            </a:extLst>
          </a:blip>
          <a:srcRect b="27762"/>
          <a:stretch/>
        </p:blipFill>
        <p:spPr bwMode="auto">
          <a:xfrm>
            <a:off x="2238518" y="925493"/>
            <a:ext cx="3329079" cy="3329448"/>
          </a:xfrm>
          <a:prstGeom prst="ellipse">
            <a:avLst/>
          </a:prstGeom>
          <a:noFill/>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C5E8946F-B37B-C419-E7DA-B9C6F5E0F1CB}"/>
              </a:ext>
            </a:extLst>
          </p:cNvPr>
          <p:cNvSpPr txBox="1">
            <a:spLocks/>
          </p:cNvSpPr>
          <p:nvPr/>
        </p:nvSpPr>
        <p:spPr>
          <a:xfrm>
            <a:off x="2238518" y="4482323"/>
            <a:ext cx="3328339" cy="4127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pPr algn="ctr"/>
            <a:r>
              <a:rPr lang="en-US" dirty="0">
                <a:ea typeface="Cambria" panose="02040503050406030204" pitchFamily="18" charset="0"/>
              </a:rPr>
              <a:t>Ahimsa Hodari</a:t>
            </a:r>
          </a:p>
        </p:txBody>
      </p:sp>
      <p:pic>
        <p:nvPicPr>
          <p:cNvPr id="3" name="Picture 2">
            <a:extLst>
              <a:ext uri="{FF2B5EF4-FFF2-40B4-BE49-F238E27FC236}">
                <a16:creationId xmlns:a16="http://schemas.microsoft.com/office/drawing/2014/main" id="{DCDD45D3-20C9-500A-42C3-D5065A10B235}"/>
              </a:ext>
            </a:extLst>
          </p:cNvPr>
          <p:cNvPicPr>
            <a:picLocks noChangeAspect="1"/>
          </p:cNvPicPr>
          <p:nvPr/>
        </p:nvPicPr>
        <p:blipFill rotWithShape="1">
          <a:blip r:embed="rId5">
            <a:extLst>
              <a:ext uri="{28A0092B-C50C-407E-A947-70E740481C1C}">
                <a14:useLocalDpi xmlns:a14="http://schemas.microsoft.com/office/drawing/2010/main" val="0"/>
              </a:ext>
            </a:extLst>
          </a:blip>
          <a:srcRect t="-1" b="27751"/>
          <a:stretch/>
        </p:blipFill>
        <p:spPr bwMode="auto">
          <a:xfrm>
            <a:off x="6263708" y="909557"/>
            <a:ext cx="3328339" cy="3329448"/>
          </a:xfrm>
          <a:prstGeom prst="ellipse">
            <a:avLst/>
          </a:prstGeom>
          <a:noFill/>
          <a:ln>
            <a:no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5BBBF1F1-BE18-9367-7152-312037D86232}"/>
              </a:ext>
            </a:extLst>
          </p:cNvPr>
          <p:cNvSpPr txBox="1">
            <a:spLocks/>
          </p:cNvSpPr>
          <p:nvPr/>
        </p:nvSpPr>
        <p:spPr>
          <a:xfrm>
            <a:off x="6263708" y="4466386"/>
            <a:ext cx="3328339" cy="4127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pPr algn="ctr"/>
            <a:r>
              <a:rPr lang="en-US" dirty="0">
                <a:ea typeface="Cambria" panose="02040503050406030204" pitchFamily="18" charset="0"/>
              </a:rPr>
              <a:t>Zachary Loney</a:t>
            </a:r>
          </a:p>
        </p:txBody>
      </p:sp>
    </p:spTree>
    <p:extLst>
      <p:ext uri="{BB962C8B-B14F-4D97-AF65-F5344CB8AC3E}">
        <p14:creationId xmlns:p14="http://schemas.microsoft.com/office/powerpoint/2010/main" val="402457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F6AFE-360F-08BA-6173-BEF2ADDBBB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A1759F-1F0F-BD9B-8F3C-DBC2F8764397}"/>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20</a:t>
            </a:fld>
            <a:endParaRPr lang="en-US" dirty="0"/>
          </a:p>
        </p:txBody>
      </p:sp>
      <p:sp>
        <p:nvSpPr>
          <p:cNvPr id="6" name="Title 5">
            <a:extLst>
              <a:ext uri="{FF2B5EF4-FFF2-40B4-BE49-F238E27FC236}">
                <a16:creationId xmlns:a16="http://schemas.microsoft.com/office/drawing/2014/main" id="{8441893E-DC88-3372-DE6A-E14B435AF4D7}"/>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Traditionally Defensive Litigants Monetizing Patents</a:t>
            </a:r>
            <a:endParaRPr lang="en-US" dirty="0">
              <a:ea typeface="+mj-ea"/>
              <a:cs typeface="+mj-cs"/>
            </a:endParaRPr>
          </a:p>
        </p:txBody>
      </p:sp>
      <p:sp>
        <p:nvSpPr>
          <p:cNvPr id="5" name="Content Placeholder 1">
            <a:extLst>
              <a:ext uri="{FF2B5EF4-FFF2-40B4-BE49-F238E27FC236}">
                <a16:creationId xmlns:a16="http://schemas.microsoft.com/office/drawing/2014/main" id="{6986AFD5-D82A-AA5A-63F1-79BB5101EFB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457200" indent="-457200">
              <a:buFont typeface="+mj-lt"/>
              <a:buAutoNum type="arabicPeriod"/>
            </a:pPr>
            <a:endParaRPr lang="en-US" sz="2200" b="1" dirty="0">
              <a:solidFill>
                <a:srgbClr val="00B0F0"/>
              </a:solidFill>
              <a:latin typeface="Cambria" panose="02040503050406030204" pitchFamily="18" charset="0"/>
              <a:ea typeface="Cambria" panose="02040503050406030204" pitchFamily="18" charset="0"/>
              <a:cs typeface="Arial"/>
            </a:endParaRPr>
          </a:p>
          <a:p>
            <a:pPr lvl="1">
              <a:buClr>
                <a:schemeClr val="tx1"/>
              </a:buClr>
            </a:pPr>
            <a:endParaRPr lang="en-US" sz="2200" dirty="0">
              <a:latin typeface="Cambria" panose="02040503050406030204" pitchFamily="18" charset="0"/>
              <a:ea typeface="Cambria" panose="02040503050406030204" pitchFamily="18" charset="0"/>
              <a:cs typeface="Arial"/>
              <a:hlinkClick r:id="rId3"/>
            </a:endParaRPr>
          </a:p>
        </p:txBody>
      </p:sp>
      <p:sp>
        <p:nvSpPr>
          <p:cNvPr id="2" name="Content Placeholder 1">
            <a:extLst>
              <a:ext uri="{FF2B5EF4-FFF2-40B4-BE49-F238E27FC236}">
                <a16:creationId xmlns:a16="http://schemas.microsoft.com/office/drawing/2014/main" id="{4040E908-F402-4E47-66AA-C176513DCC7B}"/>
              </a:ext>
            </a:extLst>
          </p:cNvPr>
          <p:cNvSpPr txBox="1">
            <a:spLocks/>
          </p:cNvSpPr>
          <p:nvPr/>
        </p:nvSpPr>
        <p:spPr>
          <a:xfrm>
            <a:off x="340761" y="1524000"/>
            <a:ext cx="11425525" cy="4869642"/>
          </a:xfrm>
          <a:prstGeom prst="rect">
            <a:avLst/>
          </a:prstGeom>
        </p:spPr>
        <p:txBody>
          <a:bodyPr vert="horz" lIns="0" tIns="0" rIns="0" bIns="0" spcCol="137160" rtlCol="0" anchor="t">
            <a:noAutofit/>
          </a:bodyPr>
          <a:lstStyle>
            <a:lvl1pPr marL="230188" indent="-230188"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ct val="1000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a:lstStyle>
          <a:p>
            <a:pPr marL="0" indent="0">
              <a:spcAft>
                <a:spcPts val="600"/>
              </a:spcAft>
              <a:buClr>
                <a:schemeClr val="tx1"/>
              </a:buClr>
              <a:buNone/>
            </a:pPr>
            <a:r>
              <a:rPr lang="en-US" sz="1800" b="1" dirty="0">
                <a:solidFill>
                  <a:srgbClr val="00B0F0"/>
                </a:solidFill>
                <a:latin typeface="Cambria" panose="02040503050406030204" pitchFamily="18" charset="0"/>
                <a:ea typeface="Cambria" panose="02040503050406030204" pitchFamily="18" charset="0"/>
              </a:rPr>
              <a:t>Trend</a:t>
            </a:r>
          </a:p>
          <a:p>
            <a:pPr marL="229870" indent="-229870">
              <a:spcAft>
                <a:spcPts val="600"/>
              </a:spcAft>
              <a:buClr>
                <a:schemeClr val="tx1"/>
              </a:buClr>
            </a:pPr>
            <a:r>
              <a:rPr lang="en-US" sz="1800" dirty="0">
                <a:latin typeface="Cambria"/>
                <a:ea typeface="Cambria"/>
              </a:rPr>
              <a:t>Parties traditionally on the defensive side of litigation are monetizing their patent portfolios via licensing, royalties, and patent sales </a:t>
            </a:r>
          </a:p>
          <a:p>
            <a:pPr marL="0" indent="0">
              <a:spcAft>
                <a:spcPts val="600"/>
              </a:spcAft>
              <a:buClr>
                <a:schemeClr val="tx1"/>
              </a:buClr>
              <a:buNone/>
            </a:pPr>
            <a:r>
              <a:rPr lang="en-US" sz="1800" b="1" dirty="0">
                <a:solidFill>
                  <a:srgbClr val="00B0F0"/>
                </a:solidFill>
                <a:latin typeface="Cambria" panose="02040503050406030204" pitchFamily="18" charset="0"/>
                <a:ea typeface="Cambria" panose="02040503050406030204" pitchFamily="18" charset="0"/>
              </a:rPr>
              <a:t>Factors</a:t>
            </a:r>
          </a:p>
          <a:p>
            <a:pPr marL="229870" indent="-229870">
              <a:spcAft>
                <a:spcPts val="600"/>
              </a:spcAft>
              <a:buClr>
                <a:schemeClr val="tx1"/>
              </a:buClr>
            </a:pPr>
            <a:r>
              <a:rPr lang="en-US" sz="1800" dirty="0">
                <a:latin typeface="Cambria"/>
                <a:ea typeface="Cambria"/>
              </a:rPr>
              <a:t>Financial pressure</a:t>
            </a:r>
          </a:p>
          <a:p>
            <a:pPr marL="229870" indent="-229870">
              <a:spcAft>
                <a:spcPts val="600"/>
              </a:spcAft>
              <a:buClr>
                <a:schemeClr val="tx1"/>
              </a:buClr>
            </a:pPr>
            <a:r>
              <a:rPr lang="en-US" sz="1800" dirty="0">
                <a:latin typeface="Cambria"/>
                <a:ea typeface="Cambria"/>
              </a:rPr>
              <a:t>COVID</a:t>
            </a:r>
          </a:p>
          <a:p>
            <a:pPr marL="229870" indent="-229870">
              <a:spcAft>
                <a:spcPts val="600"/>
              </a:spcAft>
              <a:buClr>
                <a:schemeClr val="tx1"/>
              </a:buClr>
            </a:pPr>
            <a:r>
              <a:rPr lang="en-US" sz="1800" dirty="0">
                <a:latin typeface="Cambria"/>
                <a:ea typeface="Cambria"/>
              </a:rPr>
              <a:t>Rise in 3PP Litigation Funders</a:t>
            </a:r>
          </a:p>
          <a:p>
            <a:pPr marL="229870" indent="-229870">
              <a:spcAft>
                <a:spcPts val="600"/>
              </a:spcAft>
              <a:buClr>
                <a:schemeClr val="tx1"/>
              </a:buClr>
            </a:pPr>
            <a:r>
              <a:rPr lang="en-US" sz="1800" dirty="0">
                <a:latin typeface="Cambria"/>
                <a:ea typeface="Cambria"/>
              </a:rPr>
              <a:t>Change in outcomes at the PTAB and district court in favor of patent owner</a:t>
            </a:r>
          </a:p>
          <a:p>
            <a:pPr marL="0" indent="0">
              <a:spcAft>
                <a:spcPts val="600"/>
              </a:spcAft>
              <a:buClr>
                <a:schemeClr val="tx1"/>
              </a:buClr>
              <a:buNone/>
            </a:pPr>
            <a:r>
              <a:rPr lang="en-US" sz="1800" b="1" dirty="0">
                <a:solidFill>
                  <a:srgbClr val="00B0F0"/>
                </a:solidFill>
                <a:latin typeface="Cambria"/>
                <a:ea typeface="Cambria"/>
              </a:rPr>
              <a:t>Implications</a:t>
            </a:r>
          </a:p>
          <a:p>
            <a:pPr marL="229870" indent="-229870">
              <a:spcAft>
                <a:spcPts val="600"/>
              </a:spcAft>
              <a:buClr>
                <a:schemeClr val="tx1"/>
              </a:buClr>
            </a:pPr>
            <a:r>
              <a:rPr lang="en-US" sz="1800" dirty="0">
                <a:latin typeface="Cambria"/>
                <a:ea typeface="Cambria"/>
              </a:rPr>
              <a:t>3PP on both sides of litigation; decrease in litigation</a:t>
            </a:r>
          </a:p>
          <a:p>
            <a:pPr marL="229870" indent="-229870">
              <a:spcAft>
                <a:spcPts val="600"/>
              </a:spcAft>
              <a:buClr>
                <a:schemeClr val="tx1"/>
              </a:buClr>
            </a:pPr>
            <a:r>
              <a:rPr lang="en-US" sz="1800" dirty="0">
                <a:latin typeface="Cambria"/>
                <a:ea typeface="Cambria"/>
              </a:rPr>
              <a:t>Counseling clients on how this is different</a:t>
            </a: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1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a:xfrm>
            <a:off x="515938" y="2455606"/>
            <a:ext cx="10969625" cy="2109020"/>
          </a:xfrm>
        </p:spPr>
        <p:txBody>
          <a:bodyPr/>
          <a:lstStyle/>
          <a:p>
            <a:pPr algn="ctr"/>
            <a:r>
              <a:rPr lang="en-US" dirty="0"/>
              <a:t>Patenting and Protecting </a:t>
            </a:r>
            <a:br>
              <a:rPr lang="en-US" dirty="0"/>
            </a:br>
            <a:r>
              <a:rPr lang="en-US" dirty="0"/>
              <a:t>Blockchain and Artificial Intelligence Technology</a:t>
            </a:r>
          </a:p>
        </p:txBody>
      </p:sp>
      <p:sp>
        <p:nvSpPr>
          <p:cNvPr id="7" name="Slide Number Placeholder 6"/>
          <p:cNvSpPr>
            <a:spLocks noGrp="1"/>
          </p:cNvSpPr>
          <p:nvPr>
            <p:ph type="sldNum" sz="quarter" idx="4"/>
          </p:nvPr>
        </p:nvSpPr>
        <p:spPr/>
        <p:txBody>
          <a:bodyPr/>
          <a:lstStyle/>
          <a:p>
            <a:fld id="{F9591D4C-BB8F-AE46-BE73-C616F30BBC5B}" type="slidenum">
              <a:rPr lang="en-US" smtClean="0"/>
              <a:pPr/>
              <a:t>21</a:t>
            </a:fld>
            <a:endParaRPr lang="en-US" dirty="0"/>
          </a:p>
        </p:txBody>
      </p:sp>
      <p:sp>
        <p:nvSpPr>
          <p:cNvPr id="3" name="Title 1">
            <a:extLst>
              <a:ext uri="{FF2B5EF4-FFF2-40B4-BE49-F238E27FC236}">
                <a16:creationId xmlns:a16="http://schemas.microsoft.com/office/drawing/2014/main" id="{DF888A5F-B0FC-6850-736F-5A05E0BF99AA}"/>
              </a:ext>
            </a:extLst>
          </p:cNvPr>
          <p:cNvSpPr txBox="1">
            <a:spLocks/>
          </p:cNvSpPr>
          <p:nvPr/>
        </p:nvSpPr>
        <p:spPr>
          <a:xfrm>
            <a:off x="1503335" y="2854642"/>
            <a:ext cx="10073899" cy="14616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endParaRPr lang="en-US" i="1" dirty="0"/>
          </a:p>
        </p:txBody>
      </p:sp>
    </p:spTree>
    <p:extLst>
      <p:ext uri="{BB962C8B-B14F-4D97-AF65-F5344CB8AC3E}">
        <p14:creationId xmlns:p14="http://schemas.microsoft.com/office/powerpoint/2010/main" val="145775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22</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fontScale="90000"/>
          </a:bodyPr>
          <a:lstStyle/>
          <a:p>
            <a:r>
              <a:rPr lang="en-US" dirty="0">
                <a:latin typeface="Cambria"/>
                <a:ea typeface="Cambria"/>
              </a:rPr>
              <a:t>Patent Protections and Considerations for New Technologies</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cs typeface="Arial"/>
              </a:rPr>
              <a:t>Blockchain</a:t>
            </a:r>
          </a:p>
          <a:p>
            <a:pPr marL="688975" lvl="1" indent="-457200">
              <a:buClr>
                <a:schemeClr val="tx1"/>
              </a:buClr>
            </a:pPr>
            <a:r>
              <a:rPr lang="en-US" sz="2200" dirty="0">
                <a:latin typeface="Cambria" panose="02040503050406030204" pitchFamily="18" charset="0"/>
                <a:ea typeface="Cambria" panose="02040503050406030204" pitchFamily="18" charset="0"/>
                <a:cs typeface="Arial"/>
              </a:rPr>
              <a:t>State of Blockchain Patents</a:t>
            </a:r>
          </a:p>
          <a:p>
            <a:pPr marL="688975" lvl="1" indent="-457200">
              <a:buClr>
                <a:schemeClr val="tx1"/>
              </a:buClr>
            </a:pPr>
            <a:r>
              <a:rPr lang="en-US" sz="2200" dirty="0">
                <a:latin typeface="Cambria" panose="02040503050406030204" pitchFamily="18" charset="0"/>
                <a:ea typeface="Cambria" panose="02040503050406030204" pitchFamily="18" charset="0"/>
                <a:cs typeface="Arial"/>
              </a:rPr>
              <a:t>Challenges to Patenting Blockchain Technology</a:t>
            </a:r>
          </a:p>
          <a:p>
            <a:pPr marL="688975" lvl="1" indent="-457200">
              <a:buClr>
                <a:schemeClr val="tx1"/>
              </a:buClr>
            </a:pPr>
            <a:r>
              <a:rPr lang="en-US" sz="2200" dirty="0">
                <a:latin typeface="Cambria" panose="02040503050406030204" pitchFamily="18" charset="0"/>
                <a:ea typeface="Cambria" panose="02040503050406030204" pitchFamily="18" charset="0"/>
                <a:cs typeface="Arial"/>
              </a:rPr>
              <a:t>Solutions and Tips</a:t>
            </a:r>
          </a:p>
          <a:p>
            <a:pPr marL="688975" lvl="1" indent="-457200">
              <a:buClr>
                <a:schemeClr val="tx1"/>
              </a:buClr>
            </a:pPr>
            <a:r>
              <a:rPr lang="en-US" sz="2200" dirty="0">
                <a:latin typeface="Cambria" panose="02040503050406030204" pitchFamily="18" charset="0"/>
                <a:ea typeface="Cambria" panose="02040503050406030204" pitchFamily="18" charset="0"/>
                <a:cs typeface="Arial"/>
              </a:rPr>
              <a:t>Pending Blockchain (patent) litigation</a:t>
            </a:r>
          </a:p>
          <a:p>
            <a:pPr marL="0" indent="0">
              <a:buNone/>
            </a:pPr>
            <a:r>
              <a:rPr lang="en-US" sz="2200" b="1" dirty="0">
                <a:solidFill>
                  <a:srgbClr val="00B0F0"/>
                </a:solidFill>
                <a:latin typeface="Cambria" panose="02040503050406030204" pitchFamily="18" charset="0"/>
                <a:ea typeface="Cambria" panose="02040503050406030204" pitchFamily="18" charset="0"/>
              </a:rPr>
              <a:t>Artificial Intelligence</a:t>
            </a:r>
          </a:p>
          <a:p>
            <a:pPr marL="688975" lvl="1" indent="-457200">
              <a:buClr>
                <a:schemeClr val="tx1"/>
              </a:buClr>
            </a:pPr>
            <a:r>
              <a:rPr lang="en-US" sz="2200" dirty="0">
                <a:latin typeface="Cambria" panose="02040503050406030204" pitchFamily="18" charset="0"/>
                <a:ea typeface="Cambria" panose="02040503050406030204" pitchFamily="18" charset="0"/>
              </a:rPr>
              <a:t>State of AI Patents</a:t>
            </a:r>
          </a:p>
          <a:p>
            <a:pPr marL="688975" lvl="1" indent="-457200">
              <a:buClr>
                <a:schemeClr val="tx1"/>
              </a:buClr>
            </a:pPr>
            <a:r>
              <a:rPr lang="en-US" sz="2200" dirty="0">
                <a:latin typeface="Cambria" panose="02040503050406030204" pitchFamily="18" charset="0"/>
                <a:ea typeface="Cambria" panose="02040503050406030204" pitchFamily="18" charset="0"/>
              </a:rPr>
              <a:t>Use of AI in Patent Prosecution</a:t>
            </a:r>
          </a:p>
          <a:p>
            <a:pPr marL="688975" lvl="1" indent="-457200">
              <a:buClr>
                <a:schemeClr val="tx1"/>
              </a:buClr>
            </a:pPr>
            <a:r>
              <a:rPr lang="en-US" sz="2200" dirty="0">
                <a:latin typeface="Cambria" panose="02040503050406030204" pitchFamily="18" charset="0"/>
                <a:ea typeface="Cambria" panose="02040503050406030204" pitchFamily="18" charset="0"/>
              </a:rPr>
              <a:t>Determining Inventorship</a:t>
            </a:r>
          </a:p>
          <a:p>
            <a:pPr marL="688975" lvl="1" indent="-457200">
              <a:buClr>
                <a:schemeClr val="tx1"/>
              </a:buClr>
            </a:pPr>
            <a:r>
              <a:rPr lang="en-US" sz="2200" dirty="0">
                <a:latin typeface="Cambria" panose="02040503050406030204" pitchFamily="18" charset="0"/>
                <a:ea typeface="Cambria" panose="02040503050406030204" pitchFamily="18" charset="0"/>
              </a:rPr>
              <a:t>Other Considerations</a:t>
            </a: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412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23</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Is the Blockchain Patentable? </a:t>
            </a:r>
            <a:endParaRPr lang="en-US" kern="1200" dirty="0">
              <a:latin typeface="Cambria" panose="02040503050406030204" pitchFamily="18" charset="0"/>
              <a:ea typeface="+mj-ea"/>
              <a:cs typeface="+mj-cs"/>
            </a:endParaRPr>
          </a:p>
        </p:txBody>
      </p:sp>
      <p:sp>
        <p:nvSpPr>
          <p:cNvPr id="10" name="TextBox 9">
            <a:extLst>
              <a:ext uri="{FF2B5EF4-FFF2-40B4-BE49-F238E27FC236}">
                <a16:creationId xmlns:a16="http://schemas.microsoft.com/office/drawing/2014/main" id="{BCB4D0B8-4A14-E5F3-57E7-4692603B7244}"/>
              </a:ext>
            </a:extLst>
          </p:cNvPr>
          <p:cNvSpPr txBox="1"/>
          <p:nvPr/>
        </p:nvSpPr>
        <p:spPr>
          <a:xfrm>
            <a:off x="2236839" y="6351200"/>
            <a:ext cx="8059021" cy="276999"/>
          </a:xfrm>
          <a:prstGeom prst="rect">
            <a:avLst/>
          </a:prstGeom>
          <a:noFill/>
        </p:spPr>
        <p:txBody>
          <a:bodyPr wrap="square">
            <a:spAutoFit/>
          </a:bodyPr>
          <a:lstStyle/>
          <a:p>
            <a:r>
              <a:rPr lang="en-US" sz="1200" dirty="0"/>
              <a:t>https://www.lens.org/lens/search/patent/analysis?q=blockchain,%20%22distributed%20ledger%22</a:t>
            </a:r>
          </a:p>
        </p:txBody>
      </p:sp>
      <p:pic>
        <p:nvPicPr>
          <p:cNvPr id="14" name="Picture 13">
            <a:extLst>
              <a:ext uri="{FF2B5EF4-FFF2-40B4-BE49-F238E27FC236}">
                <a16:creationId xmlns:a16="http://schemas.microsoft.com/office/drawing/2014/main" id="{932D2C37-3793-E03E-8B76-D181D87047F4}"/>
              </a:ext>
            </a:extLst>
          </p:cNvPr>
          <p:cNvPicPr>
            <a:picLocks noChangeAspect="1"/>
          </p:cNvPicPr>
          <p:nvPr/>
        </p:nvPicPr>
        <p:blipFill>
          <a:blip r:embed="rId3"/>
          <a:stretch>
            <a:fillRect/>
          </a:stretch>
        </p:blipFill>
        <p:spPr>
          <a:xfrm>
            <a:off x="2472813" y="1489587"/>
            <a:ext cx="6442251" cy="4819138"/>
          </a:xfrm>
          <a:prstGeom prst="rect">
            <a:avLst/>
          </a:prstGeom>
        </p:spPr>
      </p:pic>
    </p:spTree>
    <p:extLst>
      <p:ext uri="{BB962C8B-B14F-4D97-AF65-F5344CB8AC3E}">
        <p14:creationId xmlns:p14="http://schemas.microsoft.com/office/powerpoint/2010/main" val="33801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24</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Is the Blockchain Patentable?</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cs typeface="Arial"/>
              </a:rPr>
              <a:t>What Has Been Patented?</a:t>
            </a:r>
          </a:p>
          <a:p>
            <a:pPr lvl="1"/>
            <a:r>
              <a:rPr lang="en-US" sz="2200" dirty="0">
                <a:latin typeface="Cambria" panose="02040503050406030204" pitchFamily="18" charset="0"/>
                <a:ea typeface="Cambria" panose="02040503050406030204" pitchFamily="18" charset="0"/>
                <a:cs typeface="Arial"/>
              </a:rPr>
              <a:t>Specific implementations: 	Wallets, Supply Chain, Identity</a:t>
            </a:r>
          </a:p>
          <a:p>
            <a:pPr lvl="1"/>
            <a:r>
              <a:rPr lang="en-US" sz="2200" dirty="0">
                <a:latin typeface="Cambria" panose="02040503050406030204" pitchFamily="18" charset="0"/>
                <a:ea typeface="Cambria" panose="02040503050406030204" pitchFamily="18" charset="0"/>
                <a:cs typeface="Arial"/>
              </a:rPr>
              <a:t>Methods of Use: 		Validation, Security, Identification</a:t>
            </a:r>
          </a:p>
          <a:p>
            <a:pPr lvl="1"/>
            <a:r>
              <a:rPr lang="en-US" sz="2200" dirty="0">
                <a:latin typeface="Cambria" panose="02040503050406030204" pitchFamily="18" charset="0"/>
                <a:ea typeface="Cambria" panose="02040503050406030204" pitchFamily="18" charset="0"/>
                <a:cs typeface="Arial"/>
              </a:rPr>
              <a:t>Protocols and Procedures: 	Blockchain protocols, consensus protocols, smart contracts</a:t>
            </a:r>
          </a:p>
          <a:p>
            <a:pPr lvl="1"/>
            <a:endParaRPr lang="en-US" sz="2200" b="1" dirty="0">
              <a:solidFill>
                <a:srgbClr val="00B0F0"/>
              </a:solidFill>
              <a:latin typeface="Cambria" panose="02040503050406030204" pitchFamily="18" charset="0"/>
              <a:ea typeface="Cambria" panose="02040503050406030204" pitchFamily="18" charset="0"/>
              <a:cs typeface="Arial"/>
            </a:endParaRPr>
          </a:p>
          <a:p>
            <a:pPr marL="0" indent="0">
              <a:buNone/>
            </a:pPr>
            <a:r>
              <a:rPr lang="en-US" sz="2200" b="1" dirty="0">
                <a:solidFill>
                  <a:srgbClr val="00B0F0"/>
                </a:solidFill>
                <a:latin typeface="Cambria" panose="02040503050406030204" pitchFamily="18" charset="0"/>
                <a:ea typeface="Cambria" panose="02040503050406030204" pitchFamily="18" charset="0"/>
                <a:cs typeface="Arial"/>
              </a:rPr>
              <a:t>Examples</a:t>
            </a:r>
          </a:p>
          <a:p>
            <a:pPr lvl="1"/>
            <a:r>
              <a:rPr lang="en-US" sz="2200" dirty="0">
                <a:latin typeface="Cambria" panose="02040503050406030204" pitchFamily="18" charset="0"/>
                <a:ea typeface="Cambria" panose="02040503050406030204" pitchFamily="18" charset="0"/>
                <a:cs typeface="Arial"/>
              </a:rPr>
              <a:t>IBM – detecting drone attacks; flight data is recorded to identify patterns</a:t>
            </a:r>
          </a:p>
          <a:p>
            <a:pPr lvl="1"/>
            <a:r>
              <a:rPr lang="en-US" sz="2200" dirty="0">
                <a:latin typeface="Cambria" panose="02040503050406030204" pitchFamily="18" charset="0"/>
                <a:ea typeface="Cambria" panose="02040503050406030204" pitchFamily="18" charset="0"/>
                <a:cs typeface="Arial"/>
              </a:rPr>
              <a:t>OpenAI – AI models trained and operated on blockchain to provide tracking</a:t>
            </a:r>
          </a:p>
          <a:p>
            <a:pPr lvl="1"/>
            <a:r>
              <a:rPr lang="en-US" sz="2200" dirty="0">
                <a:latin typeface="Cambria" panose="02040503050406030204" pitchFamily="18" charset="0"/>
                <a:ea typeface="Cambria" panose="02040503050406030204" pitchFamily="18" charset="0"/>
                <a:cs typeface="Arial"/>
              </a:rPr>
              <a:t>Microsoft – open source blockchain architecture for private enterprises</a:t>
            </a:r>
          </a:p>
          <a:p>
            <a:pPr lvl="1"/>
            <a:r>
              <a:rPr lang="en-US" sz="2200" dirty="0">
                <a:latin typeface="Cambria" panose="02040503050406030204" pitchFamily="18" charset="0"/>
                <a:ea typeface="Cambria" panose="02040503050406030204" pitchFamily="18" charset="0"/>
                <a:cs typeface="Arial"/>
              </a:rPr>
              <a:t>PayPal – improvement on blockchain compression and storage procedures</a:t>
            </a:r>
          </a:p>
          <a:p>
            <a:pPr marL="0" indent="0">
              <a:buNone/>
            </a:pPr>
            <a:endParaRPr lang="en-US" sz="2200" b="1" dirty="0">
              <a:solidFill>
                <a:srgbClr val="00B0F0"/>
              </a:solidFill>
              <a:latin typeface="Cambria" panose="02040503050406030204" pitchFamily="18" charset="0"/>
              <a:ea typeface="Cambria" panose="02040503050406030204" pitchFamily="18" charset="0"/>
              <a:cs typeface="Arial"/>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3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7A4A66C-62C0-62FF-F7B5-CFD5F76EFE53}"/>
              </a:ext>
            </a:extLst>
          </p:cNvPr>
          <p:cNvPicPr>
            <a:picLocks noGrp="1" noChangeAspect="1"/>
          </p:cNvPicPr>
          <p:nvPr>
            <p:ph sz="quarter" idx="18"/>
          </p:nvPr>
        </p:nvPicPr>
        <p:blipFill rotWithShape="1">
          <a:blip r:embed="rId3"/>
          <a:srcRect r="1194" b="-2"/>
          <a:stretch/>
        </p:blipFill>
        <p:spPr>
          <a:xfrm>
            <a:off x="6135156" y="1466488"/>
            <a:ext cx="6017562" cy="5115938"/>
          </a:xfrm>
          <a:noFill/>
        </p:spPr>
      </p:pic>
      <p:sp>
        <p:nvSpPr>
          <p:cNvPr id="14" name="Text Placeholder 2">
            <a:extLst>
              <a:ext uri="{FF2B5EF4-FFF2-40B4-BE49-F238E27FC236}">
                <a16:creationId xmlns:a16="http://schemas.microsoft.com/office/drawing/2014/main" id="{4539C0B6-8213-6BB3-2C90-8C0DB0BE7802}"/>
              </a:ext>
            </a:extLst>
          </p:cNvPr>
          <p:cNvSpPr>
            <a:spLocks noGrp="1"/>
          </p:cNvSpPr>
          <p:nvPr>
            <p:ph type="body" idx="1"/>
          </p:nvPr>
        </p:nvSpPr>
        <p:spPr>
          <a:xfrm>
            <a:off x="6174439" y="1016518"/>
            <a:ext cx="5803313" cy="496452"/>
          </a:xfrm>
        </p:spPr>
        <p:txBody>
          <a:bodyPr/>
          <a:lstStyle/>
          <a:p>
            <a:pPr algn="ctr"/>
            <a:r>
              <a:rPr lang="en-US" dirty="0">
                <a:solidFill>
                  <a:schemeClr val="bg1"/>
                </a:solidFill>
              </a:rPr>
              <a:t>Top Owners</a:t>
            </a:r>
          </a:p>
        </p:txBody>
      </p:sp>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25</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1666568" y="368300"/>
            <a:ext cx="9689690" cy="577153"/>
          </a:xfrm>
        </p:spPr>
        <p:txBody>
          <a:bodyPr vert="horz" lIns="0" tIns="0" rIns="0" bIns="0" rtlCol="0" anchor="t" anchorCtr="0">
            <a:normAutofit/>
          </a:bodyPr>
          <a:lstStyle/>
          <a:p>
            <a:pPr algn="ctr"/>
            <a:r>
              <a:rPr lang="en-US" sz="2300" dirty="0"/>
              <a:t>Who is Patenting   </a:t>
            </a:r>
            <a:r>
              <a:rPr lang="en-US" sz="2300" dirty="0">
                <a:solidFill>
                  <a:schemeClr val="bg1"/>
                </a:solidFill>
              </a:rPr>
              <a:t>Blockchain Technology?</a:t>
            </a:r>
            <a:endParaRPr lang="en-US" sz="2300" kern="1200" dirty="0">
              <a:solidFill>
                <a:schemeClr val="bg1"/>
              </a:solidFill>
            </a:endParaRPr>
          </a:p>
        </p:txBody>
      </p:sp>
      <p:pic>
        <p:nvPicPr>
          <p:cNvPr id="12" name="Picture 11">
            <a:extLst>
              <a:ext uri="{FF2B5EF4-FFF2-40B4-BE49-F238E27FC236}">
                <a16:creationId xmlns:a16="http://schemas.microsoft.com/office/drawing/2014/main" id="{F20EC56D-A76E-EC58-ADDD-F55F15F67281}"/>
              </a:ext>
            </a:extLst>
          </p:cNvPr>
          <p:cNvPicPr>
            <a:picLocks noChangeAspect="1"/>
          </p:cNvPicPr>
          <p:nvPr/>
        </p:nvPicPr>
        <p:blipFill rotWithShape="1">
          <a:blip r:embed="rId4"/>
          <a:srcRect r="1643" b="3"/>
          <a:stretch/>
        </p:blipFill>
        <p:spPr>
          <a:xfrm>
            <a:off x="147661" y="1466489"/>
            <a:ext cx="5728788" cy="4877868"/>
          </a:xfrm>
          <a:prstGeom prst="rect">
            <a:avLst/>
          </a:prstGeom>
          <a:noFill/>
        </p:spPr>
      </p:pic>
      <p:sp>
        <p:nvSpPr>
          <p:cNvPr id="13" name="Text Placeholder 7">
            <a:extLst>
              <a:ext uri="{FF2B5EF4-FFF2-40B4-BE49-F238E27FC236}">
                <a16:creationId xmlns:a16="http://schemas.microsoft.com/office/drawing/2014/main" id="{ED75354C-D3E7-B7E7-B14B-15796D489209}"/>
              </a:ext>
            </a:extLst>
          </p:cNvPr>
          <p:cNvSpPr txBox="1">
            <a:spLocks/>
          </p:cNvSpPr>
          <p:nvPr/>
        </p:nvSpPr>
        <p:spPr>
          <a:xfrm>
            <a:off x="139723" y="1016518"/>
            <a:ext cx="5732864" cy="477867"/>
          </a:xfrm>
          <a:prstGeom prst="rect">
            <a:avLst/>
          </a:prstGeom>
        </p:spPr>
        <p:txBody>
          <a:bodyPr vert="horz" lIns="0" tIns="0" rIns="0" bIns="0" spcCol="137160" rtlCol="0" anchor="t" anchorCtr="0">
            <a:normAutofit/>
          </a:bodyPr>
          <a:lstStyle>
            <a:lvl1pPr marL="0" indent="0" algn="l" defTabSz="914400" rtl="0" eaLnBrk="1" latinLnBrk="0" hangingPunct="1">
              <a:lnSpc>
                <a:spcPct val="100000"/>
              </a:lnSpc>
              <a:spcBef>
                <a:spcPts val="1000"/>
              </a:spcBef>
              <a:buClrTx/>
              <a:buFont typeface="Arial" panose="020B0604020202020204" pitchFamily="34" charset="0"/>
              <a:buNone/>
              <a:defRPr sz="2200" b="1" kern="1200" baseline="0">
                <a:solidFill>
                  <a:schemeClr val="accent6"/>
                </a:solidFill>
                <a:latin typeface="Cambria" panose="02040503050406030204" pitchFamily="18" charset="0"/>
                <a:ea typeface="+mn-ea"/>
                <a:cs typeface="+mn-cs"/>
              </a:defRPr>
            </a:lvl1pPr>
            <a:lvl2pPr marL="457200" indent="0" algn="l" defTabSz="914400" rtl="0" eaLnBrk="1" latinLnBrk="0" hangingPunct="1">
              <a:lnSpc>
                <a:spcPts val="2200"/>
              </a:lnSpc>
              <a:spcBef>
                <a:spcPts val="500"/>
              </a:spcBef>
              <a:buClr>
                <a:schemeClr val="bg2">
                  <a:lumMod val="50000"/>
                </a:schemeClr>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ts val="2200"/>
              </a:lnSpc>
              <a:spcBef>
                <a:spcPts val="500"/>
              </a:spcBef>
              <a:buClr>
                <a:schemeClr val="bg2">
                  <a:lumMod val="75000"/>
                </a:schemeClr>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ts val="2200"/>
              </a:lnSpc>
              <a:spcBef>
                <a:spcPts val="500"/>
              </a:spcBef>
              <a:buClr>
                <a:schemeClr val="bg1">
                  <a:lumMod val="75000"/>
                </a:schemeClr>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ts val="2200"/>
              </a:lnSpc>
              <a:spcBef>
                <a:spcPts val="500"/>
              </a:spcBef>
              <a:buClr>
                <a:schemeClr val="bg1">
                  <a:lumMod val="75000"/>
                </a:schemeClr>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5">
                  <a:lumMod val="75000"/>
                </a:schemeClr>
              </a:buClr>
              <a:buFont typeface="Arial" panose="020B0604020202020204" pitchFamily="34" charset="0"/>
              <a:buNone/>
              <a:defRPr sz="1600" b="1" kern="1200" baseline="0">
                <a:solidFill>
                  <a:schemeClr val="tx1"/>
                </a:solidFill>
                <a:latin typeface="+mn-lt"/>
                <a:ea typeface="+mn-ea"/>
                <a:cs typeface="+mn-cs"/>
              </a:defRPr>
            </a:lvl9pPr>
          </a:lstStyle>
          <a:p>
            <a:pPr algn="ctr"/>
            <a:r>
              <a:rPr lang="en-US" dirty="0"/>
              <a:t>Top Applicants</a:t>
            </a:r>
          </a:p>
        </p:txBody>
      </p:sp>
    </p:spTree>
    <p:extLst>
      <p:ext uri="{BB962C8B-B14F-4D97-AF65-F5344CB8AC3E}">
        <p14:creationId xmlns:p14="http://schemas.microsoft.com/office/powerpoint/2010/main" val="30945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26</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Challenges to Patenting BlockChain Technology</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415845"/>
            <a:ext cx="11075170" cy="5071473"/>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cs typeface="Arial"/>
              </a:rPr>
              <a:t>Locating Relevant Prior Art</a:t>
            </a:r>
          </a:p>
          <a:p>
            <a:r>
              <a:rPr lang="en-US" sz="2200" dirty="0">
                <a:latin typeface="Cambria" panose="02040503050406030204" pitchFamily="18" charset="0"/>
                <a:ea typeface="Cambria" panose="02040503050406030204" pitchFamily="18" charset="0"/>
                <a:cs typeface="Arial"/>
              </a:rPr>
              <a:t>Patent art is only a small portion of the prior art</a:t>
            </a:r>
          </a:p>
          <a:p>
            <a:pPr lvl="2"/>
            <a:r>
              <a:rPr lang="en-US" sz="2200" dirty="0">
                <a:latin typeface="Cambria" panose="02040503050406030204" pitchFamily="18" charset="0"/>
                <a:ea typeface="Cambria" panose="02040503050406030204" pitchFamily="18" charset="0"/>
                <a:cs typeface="Arial"/>
              </a:rPr>
              <a:t>But more are being published and granted as time goes on</a:t>
            </a:r>
          </a:p>
          <a:p>
            <a:pPr marL="457200" lvl="2" indent="0">
              <a:buNone/>
            </a:pPr>
            <a:endParaRPr lang="en-US" sz="2200" dirty="0">
              <a:latin typeface="Cambria" panose="02040503050406030204" pitchFamily="18" charset="0"/>
              <a:ea typeface="Cambria" panose="02040503050406030204" pitchFamily="18" charset="0"/>
              <a:cs typeface="Arial"/>
            </a:endParaRPr>
          </a:p>
          <a:p>
            <a:r>
              <a:rPr lang="en-US" sz="2200" dirty="0">
                <a:latin typeface="Cambria" panose="02040503050406030204" pitchFamily="18" charset="0"/>
                <a:ea typeface="Cambria" panose="02040503050406030204" pitchFamily="18" charset="0"/>
                <a:cs typeface="Arial"/>
              </a:rPr>
              <a:t>Publicly available papers, protocols, and source code repositories</a:t>
            </a:r>
          </a:p>
          <a:p>
            <a:pPr lvl="2"/>
            <a:r>
              <a:rPr lang="en-US" sz="2200" dirty="0">
                <a:latin typeface="Cambria" panose="02040503050406030204" pitchFamily="18" charset="0"/>
                <a:ea typeface="Cambria" panose="02040503050406030204" pitchFamily="18" charset="0"/>
                <a:cs typeface="Arial"/>
              </a:rPr>
              <a:t>The level of detail in the papers and protocols varies widely</a:t>
            </a:r>
          </a:p>
          <a:p>
            <a:pPr marL="457200" lvl="2" indent="0">
              <a:buNone/>
            </a:pPr>
            <a:endParaRPr lang="en-US" sz="2200" dirty="0">
              <a:latin typeface="Cambria" panose="02040503050406030204" pitchFamily="18" charset="0"/>
              <a:ea typeface="Cambria" panose="02040503050406030204" pitchFamily="18" charset="0"/>
              <a:cs typeface="Arial"/>
            </a:endParaRPr>
          </a:p>
          <a:p>
            <a:r>
              <a:rPr lang="en-US" sz="2200" dirty="0">
                <a:latin typeface="Cambria" panose="02040503050406030204" pitchFamily="18" charset="0"/>
                <a:ea typeface="Cambria" panose="02040503050406030204" pitchFamily="18" charset="0"/>
                <a:cs typeface="Arial"/>
              </a:rPr>
              <a:t>Extensive discussions of developments on other forums and in the media</a:t>
            </a:r>
          </a:p>
          <a:p>
            <a:pPr lvl="2"/>
            <a:r>
              <a:rPr lang="en-US" sz="2200" dirty="0">
                <a:latin typeface="Cambria" panose="02040503050406030204" pitchFamily="18" charset="0"/>
                <a:ea typeface="Cambria" panose="02040503050406030204" pitchFamily="18" charset="0"/>
                <a:cs typeface="Arial"/>
              </a:rPr>
              <a:t>Sites such as CoinDesk and others provide an insight into both the innovations in the field and the industries discussions of them</a:t>
            </a: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457200" indent="-457200">
              <a:buClr>
                <a:schemeClr val="tx1"/>
              </a:buClr>
            </a:pPr>
            <a:r>
              <a:rPr lang="en-US" sz="2200" dirty="0">
                <a:latin typeface="Cambria" panose="02040503050406030204" pitchFamily="18" charset="0"/>
                <a:ea typeface="Cambria" panose="02040503050406030204" pitchFamily="18" charset="0"/>
              </a:rPr>
              <a:t>Functioning blockchain systems</a:t>
            </a:r>
          </a:p>
        </p:txBody>
      </p:sp>
    </p:spTree>
    <p:extLst>
      <p:ext uri="{BB962C8B-B14F-4D97-AF65-F5344CB8AC3E}">
        <p14:creationId xmlns:p14="http://schemas.microsoft.com/office/powerpoint/2010/main" val="13921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27</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Challenges to Patenting BlockChain Technology – § 101</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415845"/>
            <a:ext cx="11075170" cy="5071473"/>
          </a:xfrm>
        </p:spPr>
        <p:txBody>
          <a:bodyPr vert="horz" lIns="0" tIns="0" rIns="0" bIns="0" spcCol="137160" rtlCol="0" anchor="t">
            <a:noAutofit/>
          </a:bodyPr>
          <a:lstStyle/>
          <a:p>
            <a:pPr marL="0" indent="0" fontAlgn="base">
              <a:buNone/>
            </a:pPr>
            <a:r>
              <a:rPr lang="en-US" sz="2200" b="1" i="1" dirty="0">
                <a:solidFill>
                  <a:srgbClr val="00B0F0"/>
                </a:solidFill>
                <a:latin typeface="Cambria" panose="02040503050406030204" pitchFamily="18" charset="0"/>
                <a:ea typeface="Cambria" panose="02040503050406030204" pitchFamily="18" charset="0"/>
                <a:cs typeface="Arial"/>
              </a:rPr>
              <a:t>Ex Parte Vijay Madisetti and Arshdeep Bahga</a:t>
            </a:r>
            <a:r>
              <a:rPr lang="en-US" sz="2200" b="1" dirty="0">
                <a:solidFill>
                  <a:srgbClr val="00B0F0"/>
                </a:solidFill>
                <a:latin typeface="Cambria" panose="02040503050406030204" pitchFamily="18" charset="0"/>
                <a:ea typeface="Cambria" panose="02040503050406030204" pitchFamily="18" charset="0"/>
                <a:cs typeface="Arial"/>
              </a:rPr>
              <a:t>, Appeal 2021-000148 (PTAB 2021)</a:t>
            </a:r>
          </a:p>
          <a:p>
            <a:pPr lvl="2" fontAlgn="base"/>
            <a:r>
              <a:rPr lang="en-US" sz="2200" dirty="0">
                <a:latin typeface="Cambria" panose="02040503050406030204" pitchFamily="18" charset="0"/>
                <a:ea typeface="Cambria" panose="02040503050406030204" pitchFamily="18" charset="0"/>
                <a:cs typeface="Arial"/>
              </a:rPr>
              <a:t>“exchanging value across a blockchain network” using “a lending pool smart contract”</a:t>
            </a:r>
          </a:p>
          <a:p>
            <a:pPr lvl="2" fontAlgn="base"/>
            <a:r>
              <a:rPr lang="en-US" sz="2200" dirty="0">
                <a:latin typeface="Cambria" panose="02040503050406030204" pitchFamily="18" charset="0"/>
                <a:ea typeface="Cambria" panose="02040503050406030204" pitchFamily="18" charset="0"/>
                <a:cs typeface="Arial"/>
              </a:rPr>
              <a:t>A specific abstract idea is still abstract, and its use cannot be inventive</a:t>
            </a:r>
          </a:p>
          <a:p>
            <a:pPr lvl="2" fontAlgn="base"/>
            <a:r>
              <a:rPr lang="en-US" sz="2200" dirty="0">
                <a:latin typeface="Cambria" panose="02040503050406030204" pitchFamily="18" charset="0"/>
                <a:ea typeface="Cambria" panose="02040503050406030204" pitchFamily="18" charset="0"/>
                <a:cs typeface="Arial"/>
              </a:rPr>
              <a:t>Patent specification admitted the components were well-understood and routine</a:t>
            </a:r>
          </a:p>
          <a:p>
            <a:pPr lvl="2" fontAlgn="base"/>
            <a:endParaRPr lang="en-US" sz="2200" dirty="0">
              <a:latin typeface="Cambria" panose="02040503050406030204" pitchFamily="18" charset="0"/>
              <a:ea typeface="Cambria" panose="02040503050406030204" pitchFamily="18" charset="0"/>
              <a:cs typeface="Arial"/>
            </a:endParaRPr>
          </a:p>
          <a:p>
            <a:pPr marL="0" indent="0" fontAlgn="base">
              <a:buNone/>
            </a:pPr>
            <a:r>
              <a:rPr lang="en-US" sz="2200" b="1" i="1" dirty="0">
                <a:solidFill>
                  <a:srgbClr val="00B0F0"/>
                </a:solidFill>
                <a:latin typeface="Cambria" panose="02040503050406030204" pitchFamily="18" charset="0"/>
                <a:ea typeface="Cambria" panose="02040503050406030204" pitchFamily="18" charset="0"/>
                <a:cs typeface="Arial"/>
              </a:rPr>
              <a:t>Rady v Boston Consulting Group, LLC et al.</a:t>
            </a:r>
            <a:r>
              <a:rPr lang="en-US" sz="2200" b="1" dirty="0">
                <a:solidFill>
                  <a:srgbClr val="00B0F0"/>
                </a:solidFill>
                <a:latin typeface="Cambria" panose="02040503050406030204" pitchFamily="18" charset="0"/>
                <a:ea typeface="Cambria" panose="02040503050406030204" pitchFamily="18" charset="0"/>
                <a:cs typeface="Arial"/>
              </a:rPr>
              <a:t>, No. 1:2020cv02285 (S.D.N.Y. 2022)</a:t>
            </a:r>
          </a:p>
          <a:p>
            <a:pPr lvl="2" fontAlgn="base"/>
            <a:r>
              <a:rPr lang="en-US" sz="2200" dirty="0">
                <a:latin typeface="Cambria" panose="02040503050406030204" pitchFamily="18" charset="0"/>
                <a:ea typeface="Cambria" panose="02040503050406030204" pitchFamily="18" charset="0"/>
                <a:cs typeface="Arial"/>
              </a:rPr>
              <a:t>Directed to “record to a blockchain the individual identification signatures of physical items that have unique random properties”</a:t>
            </a:r>
          </a:p>
          <a:p>
            <a:pPr lvl="2" fontAlgn="base"/>
            <a:r>
              <a:rPr lang="en-US" sz="2200" dirty="0">
                <a:latin typeface="Cambria" panose="02040503050406030204" pitchFamily="18" charset="0"/>
                <a:ea typeface="Cambria" panose="02040503050406030204" pitchFamily="18" charset="0"/>
                <a:cs typeface="Arial"/>
              </a:rPr>
              <a:t>Abstract idea of “collecting, analyzing, and storing data”</a:t>
            </a:r>
          </a:p>
          <a:p>
            <a:pPr lvl="2" fontAlgn="base"/>
            <a:r>
              <a:rPr lang="en-US" sz="2200" dirty="0">
                <a:latin typeface="Cambria" panose="02040503050406030204" pitchFamily="18" charset="0"/>
                <a:ea typeface="Cambria" panose="02040503050406030204" pitchFamily="18" charset="0"/>
                <a:cs typeface="Arial"/>
              </a:rPr>
              <a:t>Rejected argument that including a blockchain enhanced the computer functionality</a:t>
            </a:r>
          </a:p>
          <a:p>
            <a:pPr lvl="4" fontAlgn="base"/>
            <a:r>
              <a:rPr lang="en-US" sz="2200" dirty="0">
                <a:latin typeface="Cambria" panose="02040503050406030204" pitchFamily="18" charset="0"/>
                <a:ea typeface="Cambria" panose="02040503050406030204" pitchFamily="18" charset="0"/>
                <a:cs typeface="Arial"/>
              </a:rPr>
              <a:t>“A blockchain is merely a ledger maintained and verified through a peer-to-peer network”</a:t>
            </a:r>
          </a:p>
          <a:p>
            <a:pPr lvl="2" fontAlgn="base"/>
            <a:r>
              <a:rPr lang="en-US" sz="2200" dirty="0">
                <a:latin typeface="Cambria" panose="02040503050406030204" pitchFamily="18" charset="0"/>
                <a:ea typeface="Cambria" panose="02040503050406030204" pitchFamily="18" charset="0"/>
                <a:cs typeface="Arial"/>
              </a:rPr>
              <a:t>Appealed and oral arguments were heard on Feb. 9, 2024</a:t>
            </a:r>
          </a:p>
        </p:txBody>
      </p:sp>
    </p:spTree>
    <p:extLst>
      <p:ext uri="{BB962C8B-B14F-4D97-AF65-F5344CB8AC3E}">
        <p14:creationId xmlns:p14="http://schemas.microsoft.com/office/powerpoint/2010/main" val="288567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28</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kern="1200" dirty="0">
                <a:latin typeface="Cambria" panose="02040503050406030204" pitchFamily="18" charset="0"/>
                <a:ea typeface="+mj-ea"/>
                <a:cs typeface="+mj-cs"/>
              </a:rPr>
              <a:t>Making it Patent Eligible</a:t>
            </a: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cs typeface="Arial"/>
              </a:rPr>
              <a:t>Claims should be written to avoid ineligible subject matter – § 101</a:t>
            </a:r>
          </a:p>
          <a:p>
            <a:r>
              <a:rPr lang="en-US" sz="2200" dirty="0">
                <a:latin typeface="Cambria" panose="02040503050406030204" pitchFamily="18" charset="0"/>
                <a:ea typeface="Cambria" panose="02040503050406030204" pitchFamily="18" charset="0"/>
                <a:cs typeface="Arial"/>
              </a:rPr>
              <a:t>Specification </a:t>
            </a:r>
          </a:p>
          <a:p>
            <a:pPr lvl="3"/>
            <a:r>
              <a:rPr lang="en-US" sz="2200" dirty="0">
                <a:latin typeface="Cambria" panose="02040503050406030204" pitchFamily="18" charset="0"/>
                <a:ea typeface="Cambria" panose="02040503050406030204" pitchFamily="18" charset="0"/>
                <a:cs typeface="Arial"/>
              </a:rPr>
              <a:t>Should identify the technical problem and its technical solution</a:t>
            </a:r>
          </a:p>
          <a:p>
            <a:r>
              <a:rPr lang="en-US" sz="2200" dirty="0">
                <a:latin typeface="Cambria" panose="02040503050406030204" pitchFamily="18" charset="0"/>
                <a:ea typeface="Cambria" panose="02040503050406030204" pitchFamily="18" charset="0"/>
                <a:cs typeface="Arial"/>
              </a:rPr>
              <a:t>Figures </a:t>
            </a:r>
          </a:p>
          <a:p>
            <a:pPr lvl="3"/>
            <a:r>
              <a:rPr lang="en-US" sz="2200" dirty="0">
                <a:latin typeface="Cambria" panose="02040503050406030204" pitchFamily="18" charset="0"/>
                <a:ea typeface="Cambria" panose="02040503050406030204" pitchFamily="18" charset="0"/>
                <a:cs typeface="Arial"/>
              </a:rPr>
              <a:t>Should include computer components, algorithms, and process flow charts</a:t>
            </a:r>
          </a:p>
          <a:p>
            <a:r>
              <a:rPr lang="en-US" sz="2200" dirty="0">
                <a:latin typeface="Cambria" panose="02040503050406030204" pitchFamily="18" charset="0"/>
                <a:ea typeface="Cambria" panose="02040503050406030204" pitchFamily="18" charset="0"/>
                <a:cs typeface="Arial"/>
              </a:rPr>
              <a:t>Claims </a:t>
            </a:r>
          </a:p>
          <a:p>
            <a:pPr lvl="3"/>
            <a:r>
              <a:rPr lang="en-US" sz="2200" dirty="0">
                <a:latin typeface="Cambria" panose="02040503050406030204" pitchFamily="18" charset="0"/>
                <a:ea typeface="Cambria" panose="02040503050406030204" pitchFamily="18" charset="0"/>
                <a:cs typeface="Arial"/>
              </a:rPr>
              <a:t>Should tie the invention to blockchain technology, not merely an idea</a:t>
            </a:r>
          </a:p>
          <a:p>
            <a:pPr marL="0" indent="0">
              <a:buNone/>
            </a:pPr>
            <a:endParaRPr lang="en-US" sz="2200" dirty="0">
              <a:latin typeface="Cambria" panose="02040503050406030204" pitchFamily="18" charset="0"/>
              <a:ea typeface="Cambria" panose="02040503050406030204" pitchFamily="18" charset="0"/>
              <a:cs typeface="Arial"/>
            </a:endParaRPr>
          </a:p>
          <a:p>
            <a:endParaRPr lang="en-US" sz="2200" b="1" dirty="0">
              <a:solidFill>
                <a:srgbClr val="00B0F0"/>
              </a:solidFill>
              <a:latin typeface="Cambria" panose="02040503050406030204" pitchFamily="18" charset="0"/>
              <a:ea typeface="Cambria" panose="02040503050406030204" pitchFamily="18" charset="0"/>
              <a:cs typeface="Arial"/>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583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29</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Making the Patent Useful</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3925529"/>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cs typeface="Arial"/>
              </a:rPr>
              <a:t>Can you identify infringement?</a:t>
            </a:r>
          </a:p>
          <a:p>
            <a:pPr lvl="1"/>
            <a:r>
              <a:rPr lang="en-US" sz="2200" dirty="0">
                <a:latin typeface="Cambria" panose="02040503050406030204" pitchFamily="18" charset="0"/>
                <a:ea typeface="Cambria" panose="02040503050406030204" pitchFamily="18" charset="0"/>
                <a:cs typeface="Arial"/>
              </a:rPr>
              <a:t>Private and Semi-Private blockchains</a:t>
            </a:r>
          </a:p>
          <a:p>
            <a:pPr lvl="1"/>
            <a:r>
              <a:rPr lang="en-US" sz="2200" dirty="0">
                <a:latin typeface="Cambria" panose="02040503050406030204" pitchFamily="18" charset="0"/>
                <a:ea typeface="Cambria" panose="02040503050406030204" pitchFamily="18" charset="0"/>
                <a:cs typeface="Arial"/>
              </a:rPr>
              <a:t>Shielded Communications</a:t>
            </a:r>
          </a:p>
          <a:p>
            <a:pPr marL="225425" lvl="1" indent="0">
              <a:buNone/>
            </a:pPr>
            <a:endParaRPr lang="en-US" sz="2200" dirty="0">
              <a:latin typeface="Cambria" panose="02040503050406030204" pitchFamily="18" charset="0"/>
              <a:ea typeface="Cambria" panose="02040503050406030204" pitchFamily="18" charset="0"/>
              <a:cs typeface="Arial"/>
            </a:endParaRPr>
          </a:p>
          <a:p>
            <a:pPr marL="0" lvl="1" indent="0">
              <a:buNone/>
            </a:pPr>
            <a:r>
              <a:rPr lang="en-US" sz="2200" b="1" dirty="0">
                <a:solidFill>
                  <a:srgbClr val="00B0F0"/>
                </a:solidFill>
                <a:latin typeface="Cambria" panose="02040503050406030204" pitchFamily="18" charset="0"/>
                <a:ea typeface="Cambria" panose="02040503050406030204" pitchFamily="18" charset="0"/>
                <a:cs typeface="Arial"/>
              </a:rPr>
              <a:t>Claims should be written from the perspective of a potential infringer</a:t>
            </a:r>
          </a:p>
          <a:p>
            <a:pPr lvl="1"/>
            <a:r>
              <a:rPr lang="en-US" sz="2200" dirty="0">
                <a:latin typeface="Cambria" panose="02040503050406030204" pitchFamily="18" charset="0"/>
                <a:ea typeface="Cambria" panose="02040503050406030204" pitchFamily="18" charset="0"/>
                <a:cs typeface="Arial"/>
              </a:rPr>
              <a:t>End User</a:t>
            </a:r>
          </a:p>
          <a:p>
            <a:pPr lvl="1"/>
            <a:r>
              <a:rPr lang="en-US" sz="2200" dirty="0">
                <a:latin typeface="Cambria" panose="02040503050406030204" pitchFamily="18" charset="0"/>
                <a:ea typeface="Cambria" panose="02040503050406030204" pitchFamily="18" charset="0"/>
                <a:cs typeface="Arial"/>
              </a:rPr>
              <a:t>Intermediary (wallet, node, etc.)</a:t>
            </a:r>
          </a:p>
          <a:p>
            <a:pPr lvl="1"/>
            <a:r>
              <a:rPr lang="en-US" sz="2200" dirty="0">
                <a:latin typeface="Cambria" panose="02040503050406030204" pitchFamily="18" charset="0"/>
                <a:ea typeface="Cambria" panose="02040503050406030204" pitchFamily="18" charset="0"/>
                <a:cs typeface="Arial"/>
              </a:rPr>
              <a:t>Protocol provider</a:t>
            </a:r>
          </a:p>
          <a:p>
            <a:pPr marL="225425" lvl="1" indent="0">
              <a:buNone/>
            </a:pPr>
            <a:endParaRPr lang="en-US" sz="2200" dirty="0">
              <a:latin typeface="Cambria" panose="02040503050406030204" pitchFamily="18" charset="0"/>
              <a:ea typeface="Cambria" panose="02040503050406030204" pitchFamily="18" charset="0"/>
              <a:cs typeface="Arial"/>
            </a:endParaRPr>
          </a:p>
          <a:p>
            <a:endParaRPr lang="en-US" sz="2200" b="1" dirty="0">
              <a:solidFill>
                <a:srgbClr val="00B0F0"/>
              </a:solidFill>
              <a:latin typeface="Cambria" panose="02040503050406030204" pitchFamily="18" charset="0"/>
              <a:ea typeface="Cambria" panose="02040503050406030204" pitchFamily="18" charset="0"/>
              <a:cs typeface="Arial"/>
            </a:endParaRPr>
          </a:p>
          <a:p>
            <a:endParaRPr lang="en-US" sz="2200" b="1" dirty="0">
              <a:solidFill>
                <a:srgbClr val="00B0F0"/>
              </a:solidFill>
              <a:latin typeface="Cambria" panose="02040503050406030204" pitchFamily="18" charset="0"/>
              <a:ea typeface="Cambria" panose="02040503050406030204" pitchFamily="18" charset="0"/>
              <a:cs typeface="Arial"/>
            </a:endParaRPr>
          </a:p>
          <a:p>
            <a:endParaRPr lang="en-US" sz="2200" b="1" dirty="0">
              <a:solidFill>
                <a:srgbClr val="00B0F0"/>
              </a:solidFill>
              <a:latin typeface="Cambria" panose="02040503050406030204" pitchFamily="18" charset="0"/>
              <a:ea typeface="Cambria" panose="02040503050406030204" pitchFamily="18" charset="0"/>
              <a:cs typeface="Arial"/>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56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a:xfrm>
            <a:off x="515938" y="931440"/>
            <a:ext cx="10969625" cy="412750"/>
          </a:xfrm>
        </p:spPr>
        <p:txBody>
          <a:bodyPr/>
          <a:lstStyle/>
          <a:p>
            <a:r>
              <a:rPr lang="en-US" dirty="0"/>
              <a:t>Executive Summary</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a:xfrm>
            <a:off x="611186" y="1623196"/>
            <a:ext cx="10969625" cy="1674808"/>
          </a:xfrm>
        </p:spPr>
        <p:txBody>
          <a:bodyPr vert="horz" lIns="0" tIns="0" rIns="0" bIns="0" spcCol="137160" rtlCol="0" anchor="t">
            <a:noAutofit/>
          </a:bodyPr>
          <a:lstStyle/>
          <a:p>
            <a:r>
              <a:rPr lang="en-US" sz="1800" i="1" dirty="0">
                <a:effectLst/>
                <a:latin typeface="Cambria"/>
                <a:ea typeface="+mn-lt"/>
                <a:cs typeface="+mn-lt"/>
              </a:rPr>
              <a:t>This presentation will begin at a high level, including </a:t>
            </a:r>
            <a:r>
              <a:rPr lang="en-US" i="1" dirty="0">
                <a:latin typeface="Cambria"/>
                <a:ea typeface="+mn-lt"/>
                <a:cs typeface="+mn-lt"/>
              </a:rPr>
              <a:t>explaining some basic topics such as </a:t>
            </a:r>
            <a:r>
              <a:rPr lang="en-US" sz="1800" i="1" dirty="0">
                <a:effectLst/>
                <a:latin typeface="Cambria"/>
                <a:ea typeface="+mn-lt"/>
                <a:cs typeface="+mn-lt"/>
              </a:rPr>
              <a:t>patent prosecution and patent litigation before diving deeper into how the landscape is evolving by discussing a few specific trends. We intend to discuss </a:t>
            </a:r>
            <a:r>
              <a:rPr lang="en-US" i="1" dirty="0">
                <a:latin typeface="Cambria"/>
                <a:ea typeface="+mn-lt"/>
                <a:cs typeface="+mn-lt"/>
              </a:rPr>
              <a:t>the patentability of AI and Blockchain technologies, </a:t>
            </a:r>
            <a:r>
              <a:rPr lang="en-US" sz="1800" i="1" dirty="0">
                <a:effectLst/>
                <a:latin typeface="Cambria"/>
                <a:ea typeface="+mn-lt"/>
                <a:cs typeface="+mn-lt"/>
              </a:rPr>
              <a:t>recent changes in how traditionally defensive patent holders have prioritized monetization of their patent portfolios, and the shift in the litigation landscape in terms of the rising occurrence of litigation funders and their impact on which entities are suing and being sued for patent infringement.</a:t>
            </a:r>
            <a:endParaRPr lang="en-US" i="1" dirty="0">
              <a:latin typeface="Cambria"/>
              <a:ea typeface="+mn-lt"/>
              <a:cs typeface="+mn-lt"/>
            </a:endParaRPr>
          </a:p>
          <a:p>
            <a:endParaRPr lang="en-US" i="1" dirty="0">
              <a:latin typeface="Calibri"/>
              <a:cs typeface="Calibri"/>
            </a:endParaRPr>
          </a:p>
          <a:p>
            <a:endParaRPr lang="en-US" dirty="0">
              <a:cs typeface="Arial" panose="020B0604020202020204"/>
            </a:endParaRPr>
          </a:p>
        </p:txBody>
      </p:sp>
      <p:sp>
        <p:nvSpPr>
          <p:cNvPr id="5" name="Slide Number Placeholder 4"/>
          <p:cNvSpPr>
            <a:spLocks noGrp="1"/>
          </p:cNvSpPr>
          <p:nvPr>
            <p:ph type="sldNum" sz="quarter" idx="4"/>
          </p:nvPr>
        </p:nvSpPr>
        <p:spPr/>
        <p:txBody>
          <a:bodyPr/>
          <a:lstStyle/>
          <a:p>
            <a:fld id="{F9591D4C-BB8F-AE46-BE73-C616F30BBC5B}" type="slidenum">
              <a:rPr lang="en-US" smtClean="0"/>
              <a:pPr/>
              <a:t>3</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2"/>
          <a:srcRect t="27060" b="27060"/>
          <a:stretch>
            <a:fillRect/>
          </a:stretch>
        </p:blipFill>
        <p:spPr/>
      </p:pic>
    </p:spTree>
    <p:extLst>
      <p:ext uri="{BB962C8B-B14F-4D97-AF65-F5344CB8AC3E}">
        <p14:creationId xmlns:p14="http://schemas.microsoft.com/office/powerpoint/2010/main" val="25098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30</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kern="1200" dirty="0">
                <a:latin typeface="Cambria" panose="02040503050406030204" pitchFamily="18" charset="0"/>
                <a:ea typeface="+mj-ea"/>
                <a:cs typeface="+mj-cs"/>
              </a:rPr>
              <a:t>Blockchain Patent Litigation</a:t>
            </a: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lgn="l">
              <a:buNone/>
            </a:pPr>
            <a:r>
              <a:rPr lang="en-US" sz="2400" b="1" i="1" dirty="0">
                <a:solidFill>
                  <a:srgbClr val="00B0F0"/>
                </a:solidFill>
                <a:effectLst/>
                <a:latin typeface="Cambria" panose="02040503050406030204" pitchFamily="18" charset="0"/>
                <a:ea typeface="Cambria" panose="02040503050406030204" pitchFamily="18" charset="0"/>
              </a:rPr>
              <a:t>Veritaseum Capital, LLC v. Coinbase Global et al. / </a:t>
            </a:r>
            <a:r>
              <a:rPr lang="en-US" sz="2400" b="1" i="1" dirty="0">
                <a:solidFill>
                  <a:srgbClr val="00B0F0"/>
                </a:solidFill>
                <a:latin typeface="Cambria" panose="02040503050406030204" pitchFamily="18" charset="0"/>
                <a:ea typeface="Cambria" panose="02040503050406030204" pitchFamily="18" charset="0"/>
              </a:rPr>
              <a:t>V</a:t>
            </a:r>
            <a:r>
              <a:rPr lang="en-US" sz="2400" b="1" i="1" dirty="0">
                <a:solidFill>
                  <a:srgbClr val="00B0F0"/>
                </a:solidFill>
                <a:effectLst/>
                <a:latin typeface="Cambria" panose="02040503050406030204" pitchFamily="18" charset="0"/>
                <a:ea typeface="Cambria" panose="02040503050406030204" pitchFamily="18" charset="0"/>
              </a:rPr>
              <a:t>eritaseum Capital, LLC v. Circle Internet Financial Limited et al.</a:t>
            </a:r>
          </a:p>
          <a:p>
            <a:pPr lvl="2"/>
            <a:r>
              <a:rPr lang="en-US" sz="2400" dirty="0">
                <a:solidFill>
                  <a:srgbClr val="0D212A"/>
                </a:solidFill>
                <a:effectLst/>
                <a:latin typeface="Cambria" panose="02040503050406030204" pitchFamily="18" charset="0"/>
                <a:ea typeface="Cambria" panose="02040503050406030204" pitchFamily="18" charset="0"/>
              </a:rPr>
              <a:t>Accusations </a:t>
            </a:r>
            <a:r>
              <a:rPr lang="en-US" sz="2400" dirty="0">
                <a:solidFill>
                  <a:srgbClr val="0D212A"/>
                </a:solidFill>
                <a:latin typeface="Cambria" panose="02040503050406030204" pitchFamily="18" charset="0"/>
                <a:ea typeface="Cambria" panose="02040503050406030204" pitchFamily="18" charset="0"/>
              </a:rPr>
              <a:t>against Coinbase and Circle running Ethereum’s Proof of Stake validators</a:t>
            </a:r>
          </a:p>
          <a:p>
            <a:pPr lvl="2"/>
            <a:endParaRPr lang="en-US" sz="2400" i="1" dirty="0">
              <a:solidFill>
                <a:srgbClr val="0D212A"/>
              </a:solidFill>
              <a:effectLst/>
              <a:latin typeface="Cambria" panose="02040503050406030204" pitchFamily="18" charset="0"/>
              <a:ea typeface="Cambria" panose="02040503050406030204" pitchFamily="18" charset="0"/>
            </a:endParaRPr>
          </a:p>
          <a:p>
            <a:pPr marL="0" indent="0">
              <a:buNone/>
            </a:pPr>
            <a:r>
              <a:rPr lang="en-US" sz="2400" b="1" i="1" dirty="0">
                <a:solidFill>
                  <a:srgbClr val="00B0F0"/>
                </a:solidFill>
                <a:effectLst/>
                <a:latin typeface="Cambria" panose="02040503050406030204" pitchFamily="18" charset="0"/>
                <a:ea typeface="Cambria" panose="02040503050406030204" pitchFamily="18" charset="0"/>
              </a:rPr>
              <a:t>Pardalis Technology Licensing, L.L.C. v. International Business Machines Corporation</a:t>
            </a:r>
          </a:p>
          <a:p>
            <a:pPr lvl="2"/>
            <a:r>
              <a:rPr lang="en-US" sz="2400" dirty="0">
                <a:solidFill>
                  <a:srgbClr val="0D212A"/>
                </a:solidFill>
                <a:latin typeface="Cambria" panose="02040503050406030204" pitchFamily="18" charset="0"/>
                <a:ea typeface="Cambria" panose="02040503050406030204" pitchFamily="18" charset="0"/>
              </a:rPr>
              <a:t>Patents directed to an “immutable ledger” for supply chain distribution</a:t>
            </a:r>
          </a:p>
          <a:p>
            <a:pPr marL="457200" lvl="2" indent="0">
              <a:buNone/>
            </a:pPr>
            <a:endParaRPr lang="en-US" sz="2400" i="0" dirty="0">
              <a:solidFill>
                <a:srgbClr val="0D212A"/>
              </a:solidFill>
              <a:effectLst/>
              <a:latin typeface="Cambria" panose="02040503050406030204" pitchFamily="18" charset="0"/>
              <a:ea typeface="Cambria" panose="02040503050406030204" pitchFamily="18" charset="0"/>
            </a:endParaRPr>
          </a:p>
          <a:p>
            <a:pPr marL="0" indent="0">
              <a:buNone/>
            </a:pPr>
            <a:r>
              <a:rPr lang="en-US" sz="2400" b="1" i="1" dirty="0">
                <a:solidFill>
                  <a:srgbClr val="00B0F0"/>
                </a:solidFill>
                <a:effectLst/>
                <a:latin typeface="Cambria" panose="02040503050406030204" pitchFamily="18" charset="0"/>
                <a:ea typeface="Cambria" panose="02040503050406030204" pitchFamily="18" charset="0"/>
              </a:rPr>
              <a:t>Forte Labs, Inc. v. Pocketful of Quarters, Inc</a:t>
            </a:r>
            <a:r>
              <a:rPr lang="en-US" sz="2400" b="1" i="0" dirty="0">
                <a:solidFill>
                  <a:srgbClr val="00B0F0"/>
                </a:solidFill>
                <a:effectLst/>
                <a:latin typeface="Cambria" panose="02040503050406030204" pitchFamily="18" charset="0"/>
                <a:ea typeface="Cambria" panose="02040503050406030204" pitchFamily="18" charset="0"/>
              </a:rPr>
              <a:t>.</a:t>
            </a:r>
          </a:p>
          <a:p>
            <a:pPr lvl="2"/>
            <a:r>
              <a:rPr lang="en-US" sz="2400" i="0" dirty="0">
                <a:solidFill>
                  <a:srgbClr val="0D212A"/>
                </a:solidFill>
                <a:effectLst/>
                <a:latin typeface="Cambria" panose="02040503050406030204" pitchFamily="18" charset="0"/>
                <a:ea typeface="Cambria" panose="02040503050406030204" pitchFamily="18" charset="0"/>
              </a:rPr>
              <a:t>Declara</a:t>
            </a:r>
            <a:r>
              <a:rPr lang="en-US" sz="2400" dirty="0">
                <a:solidFill>
                  <a:srgbClr val="0D212A"/>
                </a:solidFill>
                <a:latin typeface="Cambria" panose="02040503050406030204" pitchFamily="18" charset="0"/>
                <a:ea typeface="Cambria" panose="02040503050406030204" pitchFamily="18" charset="0"/>
              </a:rPr>
              <a:t>tory judgement of invalidity for a gaming related blockchain patent</a:t>
            </a:r>
            <a:endParaRPr lang="en-US" sz="2400" i="0" dirty="0">
              <a:solidFill>
                <a:srgbClr val="0D212A"/>
              </a:solidFill>
              <a:effectLst/>
              <a:latin typeface="Cambria" panose="02040503050406030204" pitchFamily="18" charset="0"/>
              <a:ea typeface="Cambria" panose="02040503050406030204" pitchFamily="18" charset="0"/>
            </a:endParaRPr>
          </a:p>
          <a:p>
            <a:pPr lvl="2"/>
            <a:endParaRPr lang="en-US" i="0" dirty="0">
              <a:solidFill>
                <a:srgbClr val="0D212A"/>
              </a:solidFill>
              <a:effectLst/>
              <a:latin typeface="proxima-nova"/>
            </a:endParaRPr>
          </a:p>
          <a:p>
            <a:pPr marL="0" indent="0">
              <a:buNone/>
            </a:pPr>
            <a:endParaRPr lang="en-US" sz="2200" b="1" dirty="0">
              <a:solidFill>
                <a:srgbClr val="00B0F0"/>
              </a:solidFill>
              <a:latin typeface="Cambria" panose="02040503050406030204" pitchFamily="18" charset="0"/>
              <a:ea typeface="Cambria" panose="02040503050406030204" pitchFamily="18" charset="0"/>
              <a:cs typeface="Arial"/>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8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31</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Patents and Artificial Intelligence</a:t>
            </a:r>
            <a:endParaRPr lang="en-US" kern="1200" dirty="0">
              <a:latin typeface="Cambria" panose="02040503050406030204" pitchFamily="18" charset="0"/>
              <a:ea typeface="+mj-ea"/>
              <a:cs typeface="+mj-cs"/>
            </a:endParaRPr>
          </a:p>
        </p:txBody>
      </p:sp>
      <p:pic>
        <p:nvPicPr>
          <p:cNvPr id="3" name="Picture 2">
            <a:extLst>
              <a:ext uri="{FF2B5EF4-FFF2-40B4-BE49-F238E27FC236}">
                <a16:creationId xmlns:a16="http://schemas.microsoft.com/office/drawing/2014/main" id="{50E682CB-6769-0F06-F3F2-DC4709A73A5F}"/>
              </a:ext>
            </a:extLst>
          </p:cNvPr>
          <p:cNvPicPr>
            <a:picLocks noChangeAspect="1"/>
          </p:cNvPicPr>
          <p:nvPr/>
        </p:nvPicPr>
        <p:blipFill>
          <a:blip r:embed="rId3"/>
          <a:stretch>
            <a:fillRect/>
          </a:stretch>
        </p:blipFill>
        <p:spPr>
          <a:xfrm>
            <a:off x="515939" y="1673223"/>
            <a:ext cx="6752256" cy="4239324"/>
          </a:xfrm>
          <a:prstGeom prst="rect">
            <a:avLst/>
          </a:prstGeom>
        </p:spPr>
      </p:pic>
      <p:sp>
        <p:nvSpPr>
          <p:cNvPr id="7" name="TextBox 6">
            <a:extLst>
              <a:ext uri="{FF2B5EF4-FFF2-40B4-BE49-F238E27FC236}">
                <a16:creationId xmlns:a16="http://schemas.microsoft.com/office/drawing/2014/main" id="{40D3CD84-D386-F582-929B-27C6BD283DBF}"/>
              </a:ext>
            </a:extLst>
          </p:cNvPr>
          <p:cNvSpPr txBox="1"/>
          <p:nvPr/>
        </p:nvSpPr>
        <p:spPr>
          <a:xfrm>
            <a:off x="515939" y="5936095"/>
            <a:ext cx="6752256" cy="276999"/>
          </a:xfrm>
          <a:prstGeom prst="rect">
            <a:avLst/>
          </a:prstGeom>
          <a:noFill/>
        </p:spPr>
        <p:txBody>
          <a:bodyPr wrap="square">
            <a:spAutoFit/>
          </a:bodyPr>
          <a:lstStyle/>
          <a:p>
            <a:r>
              <a:rPr lang="en-US" sz="1200" dirty="0"/>
              <a:t>https://www.lens.org/lens/search/patent/analysis?q=(AI%20Artificial%20Intelligence</a:t>
            </a:r>
          </a:p>
        </p:txBody>
      </p:sp>
      <p:pic>
        <p:nvPicPr>
          <p:cNvPr id="9" name="Picture 8">
            <a:extLst>
              <a:ext uri="{FF2B5EF4-FFF2-40B4-BE49-F238E27FC236}">
                <a16:creationId xmlns:a16="http://schemas.microsoft.com/office/drawing/2014/main" id="{94331A15-BF00-79B7-CEA7-F45DEAFB5B46}"/>
              </a:ext>
            </a:extLst>
          </p:cNvPr>
          <p:cNvPicPr>
            <a:picLocks noChangeAspect="1"/>
          </p:cNvPicPr>
          <p:nvPr/>
        </p:nvPicPr>
        <p:blipFill>
          <a:blip r:embed="rId4"/>
          <a:stretch>
            <a:fillRect/>
          </a:stretch>
        </p:blipFill>
        <p:spPr>
          <a:xfrm>
            <a:off x="8152141" y="1526458"/>
            <a:ext cx="3781889" cy="4695347"/>
          </a:xfrm>
          <a:prstGeom prst="rect">
            <a:avLst/>
          </a:prstGeom>
        </p:spPr>
      </p:pic>
      <p:sp>
        <p:nvSpPr>
          <p:cNvPr id="11" name="Freeform: Shape 10">
            <a:extLst>
              <a:ext uri="{FF2B5EF4-FFF2-40B4-BE49-F238E27FC236}">
                <a16:creationId xmlns:a16="http://schemas.microsoft.com/office/drawing/2014/main" id="{E0310477-ACF1-CCD1-86D9-538B141D5724}"/>
              </a:ext>
            </a:extLst>
          </p:cNvPr>
          <p:cNvSpPr/>
          <p:nvPr/>
        </p:nvSpPr>
        <p:spPr>
          <a:xfrm>
            <a:off x="5228303" y="1526458"/>
            <a:ext cx="2927555" cy="4712110"/>
          </a:xfrm>
          <a:custGeom>
            <a:avLst/>
            <a:gdLst>
              <a:gd name="connsiteX0" fmla="*/ 2927555 w 2927555"/>
              <a:gd name="connsiteY0" fmla="*/ 4712110 h 4712110"/>
              <a:gd name="connsiteX1" fmla="*/ 14749 w 2927555"/>
              <a:gd name="connsiteY1" fmla="*/ 3384755 h 4712110"/>
              <a:gd name="connsiteX2" fmla="*/ 0 w 2927555"/>
              <a:gd name="connsiteY2" fmla="*/ 678426 h 4712110"/>
              <a:gd name="connsiteX3" fmla="*/ 2912807 w 2927555"/>
              <a:gd name="connsiteY3" fmla="*/ 0 h 4712110"/>
              <a:gd name="connsiteX4" fmla="*/ 2927555 w 2927555"/>
              <a:gd name="connsiteY4" fmla="*/ 4712110 h 471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555" h="4712110">
                <a:moveTo>
                  <a:pt x="2927555" y="4712110"/>
                </a:moveTo>
                <a:lnTo>
                  <a:pt x="14749" y="3384755"/>
                </a:lnTo>
                <a:cubicBezTo>
                  <a:pt x="9833" y="2482645"/>
                  <a:pt x="4916" y="1580536"/>
                  <a:pt x="0" y="678426"/>
                </a:cubicBezTo>
                <a:lnTo>
                  <a:pt x="2912807" y="0"/>
                </a:lnTo>
                <a:lnTo>
                  <a:pt x="2927555" y="4712110"/>
                </a:lnTo>
                <a:close/>
              </a:path>
            </a:pathLst>
          </a:custGeom>
          <a:solidFill>
            <a:schemeClr val="accent5">
              <a:lumMod val="5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6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539C0B6-8213-6BB3-2C90-8C0DB0BE7802}"/>
              </a:ext>
            </a:extLst>
          </p:cNvPr>
          <p:cNvSpPr>
            <a:spLocks noGrp="1"/>
          </p:cNvSpPr>
          <p:nvPr>
            <p:ph type="body" idx="1"/>
          </p:nvPr>
        </p:nvSpPr>
        <p:spPr>
          <a:xfrm>
            <a:off x="6174439" y="1016518"/>
            <a:ext cx="5803313" cy="496452"/>
          </a:xfrm>
        </p:spPr>
        <p:txBody>
          <a:bodyPr/>
          <a:lstStyle/>
          <a:p>
            <a:pPr algn="ctr"/>
            <a:r>
              <a:rPr lang="en-US" dirty="0">
                <a:solidFill>
                  <a:schemeClr val="bg1"/>
                </a:solidFill>
              </a:rPr>
              <a:t>Top Owners</a:t>
            </a:r>
          </a:p>
        </p:txBody>
      </p:sp>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32</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1755057" y="375773"/>
            <a:ext cx="8502445" cy="577153"/>
          </a:xfrm>
        </p:spPr>
        <p:txBody>
          <a:bodyPr vert="horz" lIns="0" tIns="0" rIns="0" bIns="0" rtlCol="0" anchor="t" anchorCtr="0">
            <a:normAutofit/>
          </a:bodyPr>
          <a:lstStyle/>
          <a:p>
            <a:pPr algn="ctr"/>
            <a:r>
              <a:rPr lang="en-US" sz="2300" dirty="0"/>
              <a:t>Who is Patenting Artificial </a:t>
            </a:r>
            <a:r>
              <a:rPr lang="en-US" sz="2300" dirty="0">
                <a:solidFill>
                  <a:schemeClr val="bg1"/>
                </a:solidFill>
              </a:rPr>
              <a:t>Intelligence Technology?</a:t>
            </a:r>
            <a:endParaRPr lang="en-US" sz="2300" kern="1200" dirty="0">
              <a:solidFill>
                <a:schemeClr val="bg1"/>
              </a:solidFill>
            </a:endParaRPr>
          </a:p>
        </p:txBody>
      </p:sp>
      <p:sp>
        <p:nvSpPr>
          <p:cNvPr id="13" name="Text Placeholder 7">
            <a:extLst>
              <a:ext uri="{FF2B5EF4-FFF2-40B4-BE49-F238E27FC236}">
                <a16:creationId xmlns:a16="http://schemas.microsoft.com/office/drawing/2014/main" id="{ED75354C-D3E7-B7E7-B14B-15796D489209}"/>
              </a:ext>
            </a:extLst>
          </p:cNvPr>
          <p:cNvSpPr txBox="1">
            <a:spLocks/>
          </p:cNvSpPr>
          <p:nvPr/>
        </p:nvSpPr>
        <p:spPr>
          <a:xfrm>
            <a:off x="139723" y="1016518"/>
            <a:ext cx="5732864" cy="477867"/>
          </a:xfrm>
          <a:prstGeom prst="rect">
            <a:avLst/>
          </a:prstGeom>
        </p:spPr>
        <p:txBody>
          <a:bodyPr vert="horz" lIns="0" tIns="0" rIns="0" bIns="0" spcCol="137160" rtlCol="0" anchor="t" anchorCtr="0">
            <a:normAutofit/>
          </a:bodyPr>
          <a:lstStyle>
            <a:lvl1pPr marL="0" indent="0" algn="l" defTabSz="914400" rtl="0" eaLnBrk="1" latinLnBrk="0" hangingPunct="1">
              <a:lnSpc>
                <a:spcPct val="100000"/>
              </a:lnSpc>
              <a:spcBef>
                <a:spcPts val="1000"/>
              </a:spcBef>
              <a:buClrTx/>
              <a:buFont typeface="Arial" panose="020B0604020202020204" pitchFamily="34" charset="0"/>
              <a:buNone/>
              <a:defRPr sz="2200" b="1" kern="1200" baseline="0">
                <a:solidFill>
                  <a:schemeClr val="accent6"/>
                </a:solidFill>
                <a:latin typeface="Cambria" panose="02040503050406030204" pitchFamily="18" charset="0"/>
                <a:ea typeface="+mn-ea"/>
                <a:cs typeface="+mn-cs"/>
              </a:defRPr>
            </a:lvl1pPr>
            <a:lvl2pPr marL="457200" indent="0" algn="l" defTabSz="914400" rtl="0" eaLnBrk="1" latinLnBrk="0" hangingPunct="1">
              <a:lnSpc>
                <a:spcPts val="2200"/>
              </a:lnSpc>
              <a:spcBef>
                <a:spcPts val="500"/>
              </a:spcBef>
              <a:buClr>
                <a:schemeClr val="bg2">
                  <a:lumMod val="50000"/>
                </a:schemeClr>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ts val="2200"/>
              </a:lnSpc>
              <a:spcBef>
                <a:spcPts val="500"/>
              </a:spcBef>
              <a:buClr>
                <a:schemeClr val="bg2">
                  <a:lumMod val="75000"/>
                </a:schemeClr>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ts val="2200"/>
              </a:lnSpc>
              <a:spcBef>
                <a:spcPts val="500"/>
              </a:spcBef>
              <a:buClr>
                <a:schemeClr val="bg1">
                  <a:lumMod val="75000"/>
                </a:schemeClr>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ts val="2200"/>
              </a:lnSpc>
              <a:spcBef>
                <a:spcPts val="500"/>
              </a:spcBef>
              <a:buClr>
                <a:schemeClr val="bg1">
                  <a:lumMod val="75000"/>
                </a:schemeClr>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500"/>
              </a:spcBef>
              <a:buClr>
                <a:schemeClr val="bg1">
                  <a:lumMod val="75000"/>
                </a:schemeClr>
              </a:buClr>
              <a:buFont typeface="Arial" panose="020B0604020202020204" pitchFamily="34" charset="0"/>
              <a:buNone/>
              <a:tabLst/>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500"/>
              </a:spcBef>
              <a:buClr>
                <a:schemeClr val="accent5">
                  <a:lumMod val="75000"/>
                </a:schemeClr>
              </a:buClr>
              <a:buFont typeface="Arial" panose="020B0604020202020204" pitchFamily="34" charset="0"/>
              <a:buNone/>
              <a:defRPr sz="1600" b="1" kern="1200" baseline="0">
                <a:solidFill>
                  <a:schemeClr val="tx1"/>
                </a:solidFill>
                <a:latin typeface="+mn-lt"/>
                <a:ea typeface="+mn-ea"/>
                <a:cs typeface="+mn-cs"/>
              </a:defRPr>
            </a:lvl9pPr>
          </a:lstStyle>
          <a:p>
            <a:pPr algn="ctr"/>
            <a:r>
              <a:rPr lang="en-US" dirty="0"/>
              <a:t>Top Applicants</a:t>
            </a:r>
          </a:p>
        </p:txBody>
      </p:sp>
      <p:sp>
        <p:nvSpPr>
          <p:cNvPr id="3" name="Content Placeholder 2">
            <a:extLst>
              <a:ext uri="{FF2B5EF4-FFF2-40B4-BE49-F238E27FC236}">
                <a16:creationId xmlns:a16="http://schemas.microsoft.com/office/drawing/2014/main" id="{5ACE644C-C6E6-3F70-35C5-4E83E6A9574E}"/>
              </a:ext>
            </a:extLst>
          </p:cNvPr>
          <p:cNvSpPr>
            <a:spLocks noGrp="1"/>
          </p:cNvSpPr>
          <p:nvPr>
            <p:ph sz="quarter" idx="18"/>
          </p:nvPr>
        </p:nvSpPr>
        <p:spPr/>
        <p:txBody>
          <a:bodyPr/>
          <a:lstStyle/>
          <a:p>
            <a:endParaRPr lang="en-US" dirty="0"/>
          </a:p>
        </p:txBody>
      </p:sp>
      <p:pic>
        <p:nvPicPr>
          <p:cNvPr id="7" name="Picture 6">
            <a:extLst>
              <a:ext uri="{FF2B5EF4-FFF2-40B4-BE49-F238E27FC236}">
                <a16:creationId xmlns:a16="http://schemas.microsoft.com/office/drawing/2014/main" id="{1E146AD0-03A5-797B-ED8F-B26F5E6957F0}"/>
              </a:ext>
            </a:extLst>
          </p:cNvPr>
          <p:cNvPicPr>
            <a:picLocks noChangeAspect="1"/>
          </p:cNvPicPr>
          <p:nvPr/>
        </p:nvPicPr>
        <p:blipFill>
          <a:blip r:embed="rId3"/>
          <a:stretch>
            <a:fillRect/>
          </a:stretch>
        </p:blipFill>
        <p:spPr>
          <a:xfrm>
            <a:off x="83460" y="1512969"/>
            <a:ext cx="5938800" cy="4948023"/>
          </a:xfrm>
          <a:prstGeom prst="rect">
            <a:avLst/>
          </a:prstGeom>
        </p:spPr>
      </p:pic>
      <p:pic>
        <p:nvPicPr>
          <p:cNvPr id="10" name="Picture 9">
            <a:extLst>
              <a:ext uri="{FF2B5EF4-FFF2-40B4-BE49-F238E27FC236}">
                <a16:creationId xmlns:a16="http://schemas.microsoft.com/office/drawing/2014/main" id="{8D9045DF-01B0-56DA-F237-13F2752BB083}"/>
              </a:ext>
            </a:extLst>
          </p:cNvPr>
          <p:cNvPicPr>
            <a:picLocks noChangeAspect="1"/>
          </p:cNvPicPr>
          <p:nvPr/>
        </p:nvPicPr>
        <p:blipFill>
          <a:blip r:embed="rId4"/>
          <a:stretch>
            <a:fillRect/>
          </a:stretch>
        </p:blipFill>
        <p:spPr>
          <a:xfrm>
            <a:off x="6148459" y="1534204"/>
            <a:ext cx="6005541" cy="5048222"/>
          </a:xfrm>
          <a:prstGeom prst="rect">
            <a:avLst/>
          </a:prstGeom>
        </p:spPr>
      </p:pic>
    </p:spTree>
    <p:extLst>
      <p:ext uri="{BB962C8B-B14F-4D97-AF65-F5344CB8AC3E}">
        <p14:creationId xmlns:p14="http://schemas.microsoft.com/office/powerpoint/2010/main" val="145859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33</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Who or What Can Be an Inventor?</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228861" y="1526382"/>
            <a:ext cx="7692898" cy="4963318"/>
          </a:xfrm>
        </p:spPr>
        <p:txBody>
          <a:bodyPr vert="horz" lIns="0" tIns="0" rIns="0" bIns="0" spcCol="137160" rtlCol="0" anchor="t">
            <a:noAutofit/>
          </a:bodyPr>
          <a:lstStyle/>
          <a:p>
            <a:pPr marL="688975" lvl="1" indent="-457200">
              <a:buClr>
                <a:schemeClr val="tx1"/>
              </a:buClr>
            </a:pPr>
            <a:r>
              <a:rPr lang="en-US" sz="2200" dirty="0">
                <a:latin typeface="Cambria" panose="02040503050406030204" pitchFamily="18" charset="0"/>
                <a:ea typeface="Cambria" panose="02040503050406030204" pitchFamily="18" charset="0"/>
              </a:rPr>
              <a:t>AI </a:t>
            </a:r>
            <a:r>
              <a:rPr lang="en-US" sz="2200" u="sng" dirty="0">
                <a:latin typeface="Cambria" panose="02040503050406030204" pitchFamily="18" charset="0"/>
                <a:ea typeface="Cambria" panose="02040503050406030204" pitchFamily="18" charset="0"/>
              </a:rPr>
              <a:t>cannot</a:t>
            </a:r>
            <a:r>
              <a:rPr lang="en-US" sz="2200" dirty="0">
                <a:latin typeface="Cambria" panose="02040503050406030204" pitchFamily="18" charset="0"/>
                <a:ea typeface="Cambria" panose="02040503050406030204" pitchFamily="18" charset="0"/>
              </a:rPr>
              <a:t> be an inventor. </a:t>
            </a:r>
          </a:p>
          <a:p>
            <a:pPr marL="1833562" lvl="6" indent="-457200">
              <a:buClr>
                <a:schemeClr val="tx1"/>
              </a:buClr>
            </a:pPr>
            <a:r>
              <a:rPr lang="en-US" sz="2000" i="1" dirty="0">
                <a:latin typeface="Cambria" panose="02040503050406030204" pitchFamily="18" charset="0"/>
                <a:ea typeface="Cambria" panose="02040503050406030204" pitchFamily="18" charset="0"/>
              </a:rPr>
              <a:t>Thaler v. Vidal</a:t>
            </a:r>
            <a:r>
              <a:rPr lang="en-US" sz="2000" dirty="0">
                <a:latin typeface="Cambria" panose="02040503050406030204" pitchFamily="18" charset="0"/>
                <a:ea typeface="Cambria" panose="02040503050406030204" pitchFamily="18" charset="0"/>
              </a:rPr>
              <a:t>, 43 F.4th 1207, 1209 (Fed. Cir. 2022), cert. denied, 143 S. Ct. 1783 (2023)</a:t>
            </a:r>
          </a:p>
          <a:p>
            <a:pPr marL="688975" lvl="1" indent="-457200">
              <a:buClr>
                <a:schemeClr val="tx1"/>
              </a:buClr>
            </a:pPr>
            <a:r>
              <a:rPr lang="en-US" sz="2200" dirty="0">
                <a:latin typeface="Cambria" panose="02040503050406030204" pitchFamily="18" charset="0"/>
                <a:ea typeface="Cambria" panose="02040503050406030204" pitchFamily="18" charset="0"/>
              </a:rPr>
              <a:t>States </a:t>
            </a:r>
            <a:r>
              <a:rPr lang="en-US" sz="2200" u="sng" dirty="0">
                <a:latin typeface="Cambria" panose="02040503050406030204" pitchFamily="18" charset="0"/>
                <a:ea typeface="Cambria" panose="02040503050406030204" pitchFamily="18" charset="0"/>
              </a:rPr>
              <a:t>cannot</a:t>
            </a:r>
            <a:r>
              <a:rPr lang="en-US" sz="2200" dirty="0">
                <a:latin typeface="Cambria" panose="02040503050406030204" pitchFamily="18" charset="0"/>
                <a:ea typeface="Cambria" panose="02040503050406030204" pitchFamily="18" charset="0"/>
              </a:rPr>
              <a:t> be inventors. </a:t>
            </a:r>
          </a:p>
          <a:p>
            <a:pPr marL="1833562" lvl="6" indent="-457200">
              <a:buClr>
                <a:schemeClr val="tx1"/>
              </a:buClr>
            </a:pPr>
            <a:r>
              <a:rPr lang="en-US" sz="2000" i="1" dirty="0">
                <a:latin typeface="Cambria" panose="02040503050406030204" pitchFamily="18" charset="0"/>
                <a:ea typeface="Cambria" panose="02040503050406030204" pitchFamily="18" charset="0"/>
              </a:rPr>
              <a:t>Univ. of Utah v. Max-Planck-Gesellschaft zur Forderung der Wissenschaften e.V.</a:t>
            </a:r>
            <a:r>
              <a:rPr lang="en-US" sz="2000" dirty="0">
                <a:latin typeface="Cambria" panose="02040503050406030204" pitchFamily="18" charset="0"/>
                <a:ea typeface="Cambria" panose="02040503050406030204" pitchFamily="18" charset="0"/>
              </a:rPr>
              <a:t>, 734 F.3d 1315 (Fed. Cir. 2013)</a:t>
            </a:r>
            <a:endParaRPr lang="en-US" sz="2000" i="1" dirty="0">
              <a:latin typeface="Cambria" panose="02040503050406030204" pitchFamily="18" charset="0"/>
              <a:ea typeface="Cambria" panose="02040503050406030204" pitchFamily="18" charset="0"/>
            </a:endParaRPr>
          </a:p>
          <a:p>
            <a:pPr marL="688975" lvl="1" indent="-457200">
              <a:buClr>
                <a:schemeClr val="tx1"/>
              </a:buClr>
            </a:pPr>
            <a:r>
              <a:rPr lang="en-US" sz="2200" dirty="0">
                <a:latin typeface="Cambria" panose="02040503050406030204" pitchFamily="18" charset="0"/>
                <a:ea typeface="Cambria" panose="02040503050406030204" pitchFamily="18" charset="0"/>
              </a:rPr>
              <a:t>Corporations </a:t>
            </a:r>
            <a:r>
              <a:rPr lang="en-US" sz="2200" u="sng" dirty="0">
                <a:latin typeface="Cambria" panose="02040503050406030204" pitchFamily="18" charset="0"/>
                <a:ea typeface="Cambria" panose="02040503050406030204" pitchFamily="18" charset="0"/>
              </a:rPr>
              <a:t>cannot</a:t>
            </a:r>
            <a:r>
              <a:rPr lang="en-US" sz="2200" dirty="0">
                <a:latin typeface="Cambria" panose="02040503050406030204" pitchFamily="18" charset="0"/>
                <a:ea typeface="Cambria" panose="02040503050406030204" pitchFamily="18" charset="0"/>
              </a:rPr>
              <a:t> be inventors. </a:t>
            </a:r>
          </a:p>
          <a:p>
            <a:pPr marL="1833562" lvl="6" indent="-457200">
              <a:buClr>
                <a:schemeClr val="tx1"/>
              </a:buClr>
            </a:pPr>
            <a:r>
              <a:rPr lang="en-US" sz="2000" i="1" dirty="0">
                <a:latin typeface="Cambria" panose="02040503050406030204" pitchFamily="18" charset="0"/>
                <a:ea typeface="Cambria" panose="02040503050406030204" pitchFamily="18" charset="0"/>
              </a:rPr>
              <a:t>Beech Aircraft Corp. v. EDO Corp.</a:t>
            </a:r>
            <a:r>
              <a:rPr lang="en-US" sz="2000" dirty="0">
                <a:latin typeface="Cambria" panose="02040503050406030204" pitchFamily="18" charset="0"/>
                <a:ea typeface="Cambria" panose="02040503050406030204" pitchFamily="18" charset="0"/>
              </a:rPr>
              <a:t>, 990 F.2d 1237, 1248 (Fed. Cir. 1993)</a:t>
            </a: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688975" lvl="1" indent="-457200">
              <a:buClr>
                <a:schemeClr val="tx1"/>
              </a:buClr>
            </a:pPr>
            <a:r>
              <a:rPr lang="en-US" sz="2200" dirty="0">
                <a:latin typeface="Cambria" panose="02040503050406030204" pitchFamily="18" charset="0"/>
                <a:ea typeface="Cambria" panose="02040503050406030204" pitchFamily="18" charset="0"/>
              </a:rPr>
              <a:t>Inventorship limited to “natural persons”</a:t>
            </a:r>
          </a:p>
          <a:p>
            <a:pPr marL="911225" lvl="2" indent="-457200">
              <a:buClr>
                <a:schemeClr val="tx1"/>
              </a:buClr>
            </a:pPr>
            <a:r>
              <a:rPr lang="en-US" sz="2200" dirty="0">
                <a:latin typeface="Cambria" panose="02040503050406030204" pitchFamily="18" charset="0"/>
                <a:ea typeface="Cambria" panose="02040503050406030204" pitchFamily="18" charset="0"/>
              </a:rPr>
              <a:t>Conception in the mind</a:t>
            </a:r>
          </a:p>
          <a:p>
            <a:pPr marL="911225" lvl="2" indent="-457200">
              <a:buClr>
                <a:schemeClr val="tx1"/>
              </a:buClr>
            </a:pPr>
            <a:r>
              <a:rPr lang="en-US" sz="2200" dirty="0">
                <a:latin typeface="Cambria" panose="02040503050406030204" pitchFamily="18" charset="0"/>
                <a:ea typeface="Cambria" panose="02040503050406030204" pitchFamily="18" charset="0"/>
              </a:rPr>
              <a:t>Recognition of the novelty and use of the invention</a:t>
            </a: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pic>
        <p:nvPicPr>
          <p:cNvPr id="1026" name="Picture 2" descr="Google has not created sentient AI — yet - Big Think">
            <a:extLst>
              <a:ext uri="{FF2B5EF4-FFF2-40B4-BE49-F238E27FC236}">
                <a16:creationId xmlns:a16="http://schemas.microsoft.com/office/drawing/2014/main" id="{30430385-2231-4C69-BF31-F59B92A64B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a:stretch/>
        </p:blipFill>
        <p:spPr bwMode="auto">
          <a:xfrm>
            <a:off x="8053984" y="2219634"/>
            <a:ext cx="4050176" cy="325460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34</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USPTO Guidance on Using AI for Prosecution</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508090"/>
          </a:xfrm>
        </p:spPr>
        <p:txBody>
          <a:bodyPr vert="horz" lIns="0" tIns="0" rIns="0" bIns="0" spcCol="137160" rtlCol="0" anchor="t">
            <a:noAutofit/>
          </a:bodyPr>
          <a:lstStyle/>
          <a:p>
            <a:pPr marL="457200" indent="-457200">
              <a:buFont typeface="+mj-lt"/>
              <a:buAutoNum type="arabicPeriod"/>
            </a:pPr>
            <a:r>
              <a:rPr lang="en-US" sz="2200" b="1" dirty="0">
                <a:solidFill>
                  <a:srgbClr val="00B0F0"/>
                </a:solidFill>
                <a:latin typeface="Cambria" panose="02040503050406030204" pitchFamily="18" charset="0"/>
                <a:ea typeface="Cambria" panose="02040503050406030204" pitchFamily="18" charset="0"/>
                <a:cs typeface="Arial"/>
              </a:rPr>
              <a:t>Existing Rules and Procedures</a:t>
            </a:r>
            <a:r>
              <a:rPr lang="en-US" sz="2200" b="1">
                <a:solidFill>
                  <a:srgbClr val="00B0F0"/>
                </a:solidFill>
                <a:latin typeface="Cambria" panose="02040503050406030204" pitchFamily="18" charset="0"/>
                <a:ea typeface="Cambria" panose="02040503050406030204" pitchFamily="18" charset="0"/>
                <a:cs typeface="Arial"/>
              </a:rPr>
              <a:t> Are Sufficient</a:t>
            </a:r>
            <a:endParaRPr lang="en-US" sz="2200" b="1" dirty="0">
              <a:solidFill>
                <a:srgbClr val="00B0F0"/>
              </a:solidFill>
              <a:latin typeface="Cambria" panose="02040503050406030204" pitchFamily="18" charset="0"/>
              <a:ea typeface="Cambria" panose="02040503050406030204" pitchFamily="18" charset="0"/>
              <a:cs typeface="Arial"/>
            </a:endParaRPr>
          </a:p>
          <a:p>
            <a:pPr marL="796925" lvl="2" indent="-342900"/>
            <a:r>
              <a:rPr lang="en-US" sz="2200" dirty="0">
                <a:latin typeface="Cambria" panose="02040503050406030204" pitchFamily="18" charset="0"/>
                <a:ea typeface="Cambria" panose="02040503050406030204" pitchFamily="18" charset="0"/>
              </a:rPr>
              <a:t>37 C.F.R. Part 11 – Representation of Others Before the USPTO</a:t>
            </a:r>
          </a:p>
          <a:p>
            <a:pPr marL="796925" lvl="2" indent="-342900"/>
            <a:r>
              <a:rPr lang="en-US" sz="2200" dirty="0">
                <a:latin typeface="Cambria" panose="02040503050406030204" pitchFamily="18" charset="0"/>
                <a:ea typeface="Cambria" panose="02040503050406030204" pitchFamily="18" charset="0"/>
              </a:rPr>
              <a:t>Applies regardless of how a submission is generated</a:t>
            </a:r>
          </a:p>
          <a:p>
            <a:pPr marL="796925" lvl="2" indent="-342900"/>
            <a:r>
              <a:rPr lang="en-US" sz="2200" dirty="0">
                <a:latin typeface="Cambria" panose="02040503050406030204" pitchFamily="18" charset="0"/>
                <a:ea typeface="Cambria" panose="02040503050406030204" pitchFamily="18" charset="0"/>
              </a:rPr>
              <a:t>Signatories certify that all statements are true or believed to be true</a:t>
            </a:r>
          </a:p>
          <a:p>
            <a:pPr marL="457200" indent="-457200">
              <a:buFont typeface="+mj-lt"/>
              <a:buAutoNum type="arabicPeriod"/>
            </a:pPr>
            <a:r>
              <a:rPr lang="en-US" sz="2200" b="1" dirty="0">
                <a:solidFill>
                  <a:srgbClr val="00B0F0"/>
                </a:solidFill>
                <a:latin typeface="Cambria" panose="02040503050406030204" pitchFamily="18" charset="0"/>
                <a:ea typeface="Cambria" panose="02040503050406030204" pitchFamily="18" charset="0"/>
                <a:cs typeface="Arial"/>
              </a:rPr>
              <a:t>What It Means For Practitioners</a:t>
            </a:r>
          </a:p>
          <a:p>
            <a:pPr marL="796925" lvl="2" indent="-342900"/>
            <a:r>
              <a:rPr lang="en-US" sz="2200" dirty="0">
                <a:latin typeface="Cambria" panose="02040503050406030204" pitchFamily="18" charset="0"/>
                <a:ea typeface="Cambria" panose="02040503050406030204" pitchFamily="18" charset="0"/>
              </a:rPr>
              <a:t>Must know how it was created, including whether AI was used</a:t>
            </a:r>
          </a:p>
          <a:p>
            <a:pPr marL="796925" lvl="2" indent="-342900"/>
            <a:r>
              <a:rPr lang="en-US" sz="2200" dirty="0">
                <a:latin typeface="Cambria" panose="02040503050406030204" pitchFamily="18" charset="0"/>
                <a:ea typeface="Cambria" panose="02040503050406030204" pitchFamily="18" charset="0"/>
              </a:rPr>
              <a:t>Must Verify the accuracy of </a:t>
            </a:r>
            <a:r>
              <a:rPr lang="en-US" sz="2200" u="sng" dirty="0">
                <a:latin typeface="Cambria" panose="02040503050406030204" pitchFamily="18" charset="0"/>
                <a:ea typeface="Cambria" panose="02040503050406030204" pitchFamily="18" charset="0"/>
              </a:rPr>
              <a:t>ALL</a:t>
            </a:r>
            <a:r>
              <a:rPr lang="en-US" sz="2200" dirty="0">
                <a:latin typeface="Cambria" panose="02040503050406030204" pitchFamily="18" charset="0"/>
                <a:ea typeface="Cambria" panose="02040503050406030204" pitchFamily="18" charset="0"/>
              </a:rPr>
              <a:t> factual and legal representations</a:t>
            </a:r>
          </a:p>
          <a:p>
            <a:pPr marL="796925" lvl="2" indent="-342900"/>
            <a:r>
              <a:rPr lang="en-US" sz="2200" dirty="0">
                <a:latin typeface="Cambria" panose="02040503050406030204" pitchFamily="18" charset="0"/>
                <a:ea typeface="Cambria" panose="02040503050406030204" pitchFamily="18" charset="0"/>
              </a:rPr>
              <a:t>“Simply assuming the accuracy of an AI tool is not a reasonable inquiry”	</a:t>
            </a:r>
          </a:p>
          <a:p>
            <a:pPr marL="457200" indent="-457200">
              <a:buFont typeface="+mj-lt"/>
              <a:buAutoNum type="arabicPeriod"/>
            </a:pPr>
            <a:r>
              <a:rPr lang="en-US" sz="2200" b="1" dirty="0">
                <a:solidFill>
                  <a:srgbClr val="00B0F0"/>
                </a:solidFill>
                <a:latin typeface="Cambria" panose="02040503050406030204" pitchFamily="18" charset="0"/>
                <a:ea typeface="Cambria" panose="02040503050406030204" pitchFamily="18" charset="0"/>
                <a:cs typeface="Arial"/>
              </a:rPr>
              <a:t>Potential Sanctions and Penalties</a:t>
            </a:r>
          </a:p>
          <a:p>
            <a:pPr marL="796925" lvl="2" indent="-342900"/>
            <a:r>
              <a:rPr lang="en-US" sz="2200" dirty="0">
                <a:latin typeface="Cambria" panose="02040503050406030204" pitchFamily="18" charset="0"/>
                <a:ea typeface="Cambria" panose="02040503050406030204" pitchFamily="18" charset="0"/>
              </a:rPr>
              <a:t>Striking the Paper; Precluding a party from presenting or contesting an issue; Terminate the Office proceedings</a:t>
            </a:r>
          </a:p>
        </p:txBody>
      </p:sp>
      <p:sp>
        <p:nvSpPr>
          <p:cNvPr id="3" name="TextBox 2">
            <a:extLst>
              <a:ext uri="{FF2B5EF4-FFF2-40B4-BE49-F238E27FC236}">
                <a16:creationId xmlns:a16="http://schemas.microsoft.com/office/drawing/2014/main" id="{45C56E42-E0E8-6AE8-F1CD-258413E8B225}"/>
              </a:ext>
            </a:extLst>
          </p:cNvPr>
          <p:cNvSpPr txBox="1"/>
          <p:nvPr/>
        </p:nvSpPr>
        <p:spPr>
          <a:xfrm>
            <a:off x="435078" y="6120368"/>
            <a:ext cx="10246442" cy="369332"/>
          </a:xfrm>
          <a:prstGeom prst="rect">
            <a:avLst/>
          </a:prstGeom>
          <a:noFill/>
        </p:spPr>
        <p:txBody>
          <a:bodyPr wrap="square">
            <a:spAutoFit/>
          </a:bodyPr>
          <a:lstStyle/>
          <a:p>
            <a:r>
              <a:rPr lang="en-US" dirty="0">
                <a:hlinkClick r:id="rId3"/>
              </a:rPr>
              <a:t>https://www.uspto.gov/sites/default/files/documents/directorguidance-aiuse-legalproceedings.pdf</a:t>
            </a:r>
            <a:r>
              <a:rPr lang="en-US" dirty="0"/>
              <a:t> </a:t>
            </a:r>
          </a:p>
        </p:txBody>
      </p:sp>
    </p:spTree>
    <p:extLst>
      <p:ext uri="{BB962C8B-B14F-4D97-AF65-F5344CB8AC3E}">
        <p14:creationId xmlns:p14="http://schemas.microsoft.com/office/powerpoint/2010/main" val="1157631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35</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Duty to Disclose Use of AI?</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176981" y="1406015"/>
            <a:ext cx="11960942" cy="4963318"/>
          </a:xfrm>
        </p:spPr>
        <p:txBody>
          <a:bodyPr vert="horz" lIns="0" tIns="0" rIns="0" bIns="0" spcCol="137160" rtlCol="0" anchor="t">
            <a:noAutofit/>
          </a:bodyPr>
          <a:lstStyle/>
          <a:p>
            <a:pPr marL="231775" lvl="1" indent="0">
              <a:buClr>
                <a:schemeClr val="tx1"/>
              </a:buClr>
              <a:buNone/>
            </a:pPr>
            <a:r>
              <a:rPr lang="en-US" sz="2200" b="1" dirty="0">
                <a:solidFill>
                  <a:srgbClr val="00B0F0"/>
                </a:solidFill>
                <a:latin typeface="Cambria" panose="02040503050406030204" pitchFamily="18" charset="0"/>
                <a:ea typeface="Cambria" panose="02040503050406030204" pitchFamily="18" charset="0"/>
              </a:rPr>
              <a:t>37 CFR 1.56</a:t>
            </a:r>
          </a:p>
          <a:p>
            <a:pPr marL="688975" lvl="1" indent="-457200">
              <a:buClr>
                <a:schemeClr val="tx1"/>
              </a:buClr>
            </a:pPr>
            <a:r>
              <a:rPr lang="en-US" sz="2200" dirty="0">
                <a:latin typeface="Cambria" panose="02040503050406030204" pitchFamily="18" charset="0"/>
                <a:ea typeface="Cambria" panose="02040503050406030204" pitchFamily="18" charset="0"/>
              </a:rPr>
              <a:t>Duty of Candor and Good Faith, including the duty to disclose all known information that is material to patentability</a:t>
            </a:r>
          </a:p>
          <a:p>
            <a:pPr marL="1141412" lvl="3" indent="-457200">
              <a:buClr>
                <a:schemeClr val="tx1"/>
              </a:buClr>
            </a:pPr>
            <a:r>
              <a:rPr lang="en-US" sz="2200" dirty="0">
                <a:latin typeface="Cambria" panose="02040503050406030204" pitchFamily="18" charset="0"/>
                <a:ea typeface="Cambria" panose="02040503050406030204" pitchFamily="18" charset="0"/>
              </a:rPr>
              <a:t>This includes disclosures regarding improper inventorship</a:t>
            </a:r>
          </a:p>
          <a:p>
            <a:pPr marL="231775" lvl="1" indent="0">
              <a:buClr>
                <a:schemeClr val="tx1"/>
              </a:buClr>
              <a:buNone/>
            </a:pPr>
            <a:r>
              <a:rPr lang="en-US" sz="2200" dirty="0">
                <a:latin typeface="Cambria" panose="02040503050406030204" pitchFamily="18" charset="0"/>
                <a:ea typeface="Cambria" panose="02040503050406030204" pitchFamily="18" charset="0"/>
              </a:rPr>
              <a:t>BUT </a:t>
            </a:r>
          </a:p>
          <a:p>
            <a:pPr marL="688975" lvl="1" indent="-457200">
              <a:buClr>
                <a:schemeClr val="tx1"/>
              </a:buClr>
            </a:pPr>
            <a:r>
              <a:rPr lang="en-US" sz="2200" dirty="0">
                <a:latin typeface="Cambria" panose="02040503050406030204" pitchFamily="18" charset="0"/>
                <a:ea typeface="Cambria" panose="02040503050406030204" pitchFamily="18" charset="0"/>
              </a:rPr>
              <a:t>“At this time, to meet their duty of disclosure, </a:t>
            </a:r>
            <a:r>
              <a:rPr lang="en-US" sz="2200" u="sng" dirty="0">
                <a:latin typeface="Cambria" panose="02040503050406030204" pitchFamily="18" charset="0"/>
                <a:ea typeface="Cambria" panose="02040503050406030204" pitchFamily="18" charset="0"/>
              </a:rPr>
              <a:t>applicants rarely need to submit information regarding inventorship</a:t>
            </a:r>
            <a:r>
              <a:rPr lang="en-US" sz="2200" dirty="0">
                <a:latin typeface="Cambria" panose="02040503050406030204" pitchFamily="18" charset="0"/>
                <a:ea typeface="Cambria" panose="02040503050406030204" pitchFamily="18" charset="0"/>
              </a:rPr>
              <a:t>. The USPTO does not believe this inventorship guidance will have a major impact on applicants' disclosure requirements.”</a:t>
            </a: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231775" lvl="1" indent="0">
              <a:buClr>
                <a:schemeClr val="tx1"/>
              </a:buClr>
              <a:buNone/>
            </a:pPr>
            <a:r>
              <a:rPr lang="en-US" sz="2200" b="1" dirty="0">
                <a:solidFill>
                  <a:srgbClr val="00B0F0"/>
                </a:solidFill>
                <a:latin typeface="Cambria" panose="02040503050406030204" pitchFamily="18" charset="0"/>
                <a:ea typeface="Cambria" panose="02040503050406030204" pitchFamily="18" charset="0"/>
              </a:rPr>
              <a:t>37 CFR 1.105 </a:t>
            </a:r>
          </a:p>
          <a:p>
            <a:pPr marL="688975" lvl="1" indent="-457200">
              <a:buClr>
                <a:schemeClr val="tx1"/>
              </a:buClr>
            </a:pPr>
            <a:r>
              <a:rPr lang="en-US" sz="2200" dirty="0">
                <a:latin typeface="Cambria" panose="02040503050406030204" pitchFamily="18" charset="0"/>
                <a:ea typeface="Cambria" panose="02040503050406030204" pitchFamily="18" charset="0"/>
              </a:rPr>
              <a:t>“If an examiner or other USPTO employee has a </a:t>
            </a:r>
            <a:r>
              <a:rPr lang="en-US" sz="2200" u="sng" dirty="0">
                <a:latin typeface="Cambria" panose="02040503050406030204" pitchFamily="18" charset="0"/>
                <a:ea typeface="Cambria" panose="02040503050406030204" pitchFamily="18" charset="0"/>
              </a:rPr>
              <a:t>reasonable basis </a:t>
            </a:r>
            <a:r>
              <a:rPr lang="en-US" sz="2200" dirty="0">
                <a:latin typeface="Cambria" panose="02040503050406030204" pitchFamily="18" charset="0"/>
                <a:ea typeface="Cambria" panose="02040503050406030204" pitchFamily="18" charset="0"/>
              </a:rPr>
              <a:t>to conclude that one or more </a:t>
            </a:r>
            <a:r>
              <a:rPr lang="en-US" sz="2200" u="sng" dirty="0">
                <a:latin typeface="Cambria" panose="02040503050406030204" pitchFamily="18" charset="0"/>
                <a:ea typeface="Cambria" panose="02040503050406030204" pitchFamily="18" charset="0"/>
              </a:rPr>
              <a:t>named inventors may not have contributed significantly </a:t>
            </a:r>
            <a:r>
              <a:rPr lang="en-US" sz="2200" dirty="0">
                <a:latin typeface="Cambria" panose="02040503050406030204" pitchFamily="18" charset="0"/>
                <a:ea typeface="Cambria" panose="02040503050406030204" pitchFamily="18" charset="0"/>
              </a:rPr>
              <a:t>to the claimed subject matter, the examiner or other USPTO employee </a:t>
            </a:r>
            <a:r>
              <a:rPr lang="en-US" sz="2200" u="sng" dirty="0">
                <a:latin typeface="Cambria" panose="02040503050406030204" pitchFamily="18" charset="0"/>
                <a:ea typeface="Cambria" panose="02040503050406030204" pitchFamily="18" charset="0"/>
              </a:rPr>
              <a:t>may request information from the applicant regarding inventorship</a:t>
            </a:r>
            <a:r>
              <a:rPr lang="en-US" sz="2200" dirty="0">
                <a:latin typeface="Cambria" panose="02040503050406030204" pitchFamily="18" charset="0"/>
                <a:ea typeface="Cambria" panose="02040503050406030204" pitchFamily="18" charset="0"/>
              </a:rPr>
              <a:t> even if the information is not material to patentability</a:t>
            </a:r>
          </a:p>
        </p:txBody>
      </p:sp>
    </p:spTree>
    <p:extLst>
      <p:ext uri="{BB962C8B-B14F-4D97-AF65-F5344CB8AC3E}">
        <p14:creationId xmlns:p14="http://schemas.microsoft.com/office/powerpoint/2010/main" val="413999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36</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USPTO Guidance on Patenting AI-Assisted Technology</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Inventorship</a:t>
            </a:r>
          </a:p>
          <a:p>
            <a:pPr marL="688975" lvl="1" indent="-457200">
              <a:buClr>
                <a:schemeClr val="tx1"/>
              </a:buClr>
            </a:pPr>
            <a:r>
              <a:rPr lang="en-US" sz="2200" dirty="0">
                <a:latin typeface="Cambria" panose="02040503050406030204" pitchFamily="18" charset="0"/>
                <a:ea typeface="Cambria" panose="02040503050406030204" pitchFamily="18" charset="0"/>
              </a:rPr>
              <a:t>AI-assisted inventions are not categorically unpatentable</a:t>
            </a:r>
          </a:p>
          <a:p>
            <a:pPr marL="688975" lvl="1" indent="-457200">
              <a:buClr>
                <a:schemeClr val="tx1"/>
              </a:buClr>
            </a:pPr>
            <a:r>
              <a:rPr lang="en-US" sz="2200" dirty="0">
                <a:latin typeface="Cambria" panose="02040503050406030204" pitchFamily="18" charset="0"/>
                <a:ea typeface="Cambria" panose="02040503050406030204" pitchFamily="18" charset="0"/>
              </a:rPr>
              <a:t>Question remains, “whether inventions made by human beings with the assistance of AI are eligible for patent protection”</a:t>
            </a:r>
          </a:p>
          <a:p>
            <a:pPr marL="688975" lvl="1" indent="-457200">
              <a:buClr>
                <a:schemeClr val="tx1"/>
              </a:buClr>
            </a:pPr>
            <a:r>
              <a:rPr lang="en-US" sz="2200" dirty="0">
                <a:latin typeface="Cambria" panose="02040503050406030204" pitchFamily="18" charset="0"/>
                <a:ea typeface="Cambria" panose="02040503050406030204" pitchFamily="18" charset="0"/>
              </a:rPr>
              <a:t>Determining inventorship should focus on human contributions</a:t>
            </a:r>
          </a:p>
          <a:p>
            <a:pPr marL="0" indent="0">
              <a:buNone/>
            </a:pPr>
            <a:r>
              <a:rPr lang="en-US" sz="2200" b="1" dirty="0">
                <a:solidFill>
                  <a:srgbClr val="00B0F0"/>
                </a:solidFill>
                <a:latin typeface="Cambria" panose="02040503050406030204" pitchFamily="18" charset="0"/>
                <a:ea typeface="Cambria" panose="02040503050406030204" pitchFamily="18" charset="0"/>
              </a:rPr>
              <a:t>Issues to Consider with AI-Assisted Technology</a:t>
            </a:r>
          </a:p>
          <a:p>
            <a:pPr marL="688975" lvl="1" indent="-457200">
              <a:buClr>
                <a:schemeClr val="tx1"/>
              </a:buClr>
            </a:pPr>
            <a:r>
              <a:rPr lang="en-US" sz="2200" dirty="0">
                <a:latin typeface="Cambria" panose="02040503050406030204" pitchFamily="18" charset="0"/>
                <a:ea typeface="Cambria" panose="02040503050406030204" pitchFamily="18" charset="0"/>
              </a:rPr>
              <a:t>No Joint Inventorship with AI</a:t>
            </a:r>
          </a:p>
          <a:p>
            <a:pPr marL="688975" lvl="1" indent="-457200">
              <a:buClr>
                <a:schemeClr val="tx1"/>
              </a:buClr>
            </a:pPr>
            <a:r>
              <a:rPr lang="en-US" sz="2200" dirty="0">
                <a:latin typeface="Cambria" panose="02040503050406030204" pitchFamily="18" charset="0"/>
                <a:ea typeface="Cambria" panose="02040503050406030204" pitchFamily="18" charset="0"/>
              </a:rPr>
              <a:t>How and when to identify whether AI systems were utilized in conceiving the invention</a:t>
            </a:r>
          </a:p>
          <a:p>
            <a:pPr marL="688975" lvl="1" indent="-457200">
              <a:buClr>
                <a:schemeClr val="tx1"/>
              </a:buClr>
            </a:pPr>
            <a:r>
              <a:rPr lang="en-US" sz="2200" dirty="0">
                <a:latin typeface="Cambria" panose="02040503050406030204" pitchFamily="18" charset="0"/>
                <a:ea typeface="Cambria" panose="02040503050406030204" pitchFamily="18" charset="0"/>
              </a:rPr>
              <a:t>How and when to identify significant human contributes to AI-assisted invention</a:t>
            </a:r>
          </a:p>
          <a:p>
            <a:pPr marL="688975" lvl="1" indent="-457200">
              <a:buClr>
                <a:schemeClr val="tx1"/>
              </a:buClr>
            </a:pPr>
            <a:r>
              <a:rPr lang="en-US" sz="2200" dirty="0">
                <a:latin typeface="Cambria" panose="02040503050406030204" pitchFamily="18" charset="0"/>
                <a:ea typeface="Cambria" panose="02040503050406030204" pitchFamily="18" charset="0"/>
              </a:rPr>
              <a:t>Subject Matter Eligibility</a:t>
            </a:r>
          </a:p>
          <a:p>
            <a:pPr marL="688975" lvl="1" indent="-457200">
              <a:buClr>
                <a:schemeClr val="tx1"/>
              </a:buClr>
            </a:pPr>
            <a:r>
              <a:rPr lang="en-US" sz="2200" dirty="0">
                <a:latin typeface="Cambria" panose="02040503050406030204" pitchFamily="18" charset="0"/>
                <a:ea typeface="Cambria" panose="02040503050406030204" pitchFamily="18" charset="0"/>
              </a:rPr>
              <a:t>Obviousness and Disclosure</a:t>
            </a: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848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37</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Example Scenarios and Guiding Principles</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Provide a query to an AI system but do not alter output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Implement AI output without alteration</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Experiment on AI output and add modifications</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Use AI system to suggest alterations to an existing invention</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Create or owns the AI system</a:t>
            </a:r>
          </a:p>
        </p:txBody>
      </p:sp>
      <p:sp>
        <p:nvSpPr>
          <p:cNvPr id="8" name="TextBox 7">
            <a:extLst>
              <a:ext uri="{FF2B5EF4-FFF2-40B4-BE49-F238E27FC236}">
                <a16:creationId xmlns:a16="http://schemas.microsoft.com/office/drawing/2014/main" id="{EB94D566-DE0E-B856-934D-0165D88DC9DB}"/>
              </a:ext>
            </a:extLst>
          </p:cNvPr>
          <p:cNvSpPr txBox="1"/>
          <p:nvPr/>
        </p:nvSpPr>
        <p:spPr>
          <a:xfrm>
            <a:off x="149940" y="5840987"/>
            <a:ext cx="12042058" cy="646331"/>
          </a:xfrm>
          <a:prstGeom prst="rect">
            <a:avLst/>
          </a:prstGeom>
          <a:noFill/>
        </p:spPr>
        <p:txBody>
          <a:bodyPr wrap="square">
            <a:spAutoFit/>
          </a:bodyPr>
          <a:lstStyle/>
          <a:p>
            <a:r>
              <a:rPr lang="en-US" dirty="0"/>
              <a:t>https://www.federalregister.gov/documents/2024/02/13/2024-02623/inventorship-guidance-for-ai-assisted-inventions</a:t>
            </a:r>
          </a:p>
          <a:p>
            <a:r>
              <a:rPr lang="en-US" dirty="0"/>
              <a:t>https://www.uspto.gov/sites/default/files/documents/ai-inventorship-guidance-mechanical.pdf</a:t>
            </a:r>
          </a:p>
        </p:txBody>
      </p:sp>
    </p:spTree>
    <p:extLst>
      <p:ext uri="{BB962C8B-B14F-4D97-AF65-F5344CB8AC3E}">
        <p14:creationId xmlns:p14="http://schemas.microsoft.com/office/powerpoint/2010/main" val="48745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38</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Provide a query to an AI system but do not alter output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Merely recognizing a problem or having a general goal is not conception; must provide significant contribution</a:t>
            </a:r>
          </a:p>
          <a:p>
            <a:pPr marL="231775" lvl="1" indent="0">
              <a:lnSpc>
                <a:spcPct val="150000"/>
              </a:lnSpc>
              <a:buClr>
                <a:schemeClr val="tx1"/>
              </a:buClr>
              <a:buNone/>
            </a:pPr>
            <a:r>
              <a:rPr lang="en-US" sz="2200" dirty="0">
                <a:latin typeface="Cambria" panose="02040503050406030204" pitchFamily="18" charset="0"/>
                <a:ea typeface="Cambria" panose="02040503050406030204" pitchFamily="18" charset="0"/>
              </a:rPr>
              <a:t>BUT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“[A] significant contribution could be shown by the way the person constructs the prompt in view of a specific problem to elicit a particular solution from the AI system”</a:t>
            </a:r>
          </a:p>
          <a:p>
            <a:pPr marL="688975" lvl="1" indent="-457200">
              <a:lnSpc>
                <a:spcPct val="150000"/>
              </a:lnSpc>
              <a:buClr>
                <a:schemeClr val="tx1"/>
              </a:buClr>
            </a:pPr>
            <a:endParaRPr lang="en-US" sz="22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EB94D566-DE0E-B856-934D-0165D88DC9DB}"/>
              </a:ext>
            </a:extLst>
          </p:cNvPr>
          <p:cNvSpPr txBox="1"/>
          <p:nvPr/>
        </p:nvSpPr>
        <p:spPr>
          <a:xfrm>
            <a:off x="954957" y="6117986"/>
            <a:ext cx="10224319" cy="369332"/>
          </a:xfrm>
          <a:prstGeom prst="rect">
            <a:avLst/>
          </a:prstGeom>
          <a:noFill/>
        </p:spPr>
        <p:txBody>
          <a:bodyPr wrap="square">
            <a:spAutoFit/>
          </a:bodyPr>
          <a:lstStyle/>
          <a:p>
            <a:r>
              <a:rPr lang="en-US" dirty="0"/>
              <a:t>https://www.uspto.gov/sites/default/files/documents/ai-inventorship-guidance-mechanical.pdf</a:t>
            </a:r>
          </a:p>
        </p:txBody>
      </p:sp>
      <p:pic>
        <p:nvPicPr>
          <p:cNvPr id="10" name="Graphic 9" descr="Blueprint outline">
            <a:extLst>
              <a:ext uri="{FF2B5EF4-FFF2-40B4-BE49-F238E27FC236}">
                <a16:creationId xmlns:a16="http://schemas.microsoft.com/office/drawing/2014/main" id="{BF328160-89D1-63FF-4CCB-0650E38DE6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6482" y="4914313"/>
            <a:ext cx="914400" cy="914400"/>
          </a:xfrm>
          <a:prstGeom prst="rect">
            <a:avLst/>
          </a:prstGeom>
        </p:spPr>
      </p:pic>
      <p:pic>
        <p:nvPicPr>
          <p:cNvPr id="12" name="Graphic 11" descr="Computer outline">
            <a:extLst>
              <a:ext uri="{FF2B5EF4-FFF2-40B4-BE49-F238E27FC236}">
                <a16:creationId xmlns:a16="http://schemas.microsoft.com/office/drawing/2014/main" id="{C66421E2-3F45-5AE2-B505-5D5292A6A8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4510" y="4914313"/>
            <a:ext cx="914400" cy="914400"/>
          </a:xfrm>
          <a:prstGeom prst="rect">
            <a:avLst/>
          </a:prstGeom>
        </p:spPr>
      </p:pic>
      <p:pic>
        <p:nvPicPr>
          <p:cNvPr id="14" name="Graphic 13" descr="Arrow Right with solid fill">
            <a:extLst>
              <a:ext uri="{FF2B5EF4-FFF2-40B4-BE49-F238E27FC236}">
                <a16:creationId xmlns:a16="http://schemas.microsoft.com/office/drawing/2014/main" id="{E514E393-7C2C-C0BE-263C-A6E049F2A5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1290" y="4914313"/>
            <a:ext cx="914400" cy="914400"/>
          </a:xfrm>
          <a:prstGeom prst="rect">
            <a:avLst/>
          </a:prstGeom>
        </p:spPr>
      </p:pic>
      <p:pic>
        <p:nvPicPr>
          <p:cNvPr id="18" name="Graphic 17" descr="Brainstorm outline">
            <a:extLst>
              <a:ext uri="{FF2B5EF4-FFF2-40B4-BE49-F238E27FC236}">
                <a16:creationId xmlns:a16="http://schemas.microsoft.com/office/drawing/2014/main" id="{01A5F72D-E60A-32B4-7AA2-B9B472C3D6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57719" y="4914313"/>
            <a:ext cx="914400" cy="914400"/>
          </a:xfrm>
          <a:prstGeom prst="rect">
            <a:avLst/>
          </a:prstGeom>
        </p:spPr>
      </p:pic>
      <p:pic>
        <p:nvPicPr>
          <p:cNvPr id="19" name="Graphic 18" descr="Arrow Right with solid fill">
            <a:extLst>
              <a:ext uri="{FF2B5EF4-FFF2-40B4-BE49-F238E27FC236}">
                <a16:creationId xmlns:a16="http://schemas.microsoft.com/office/drawing/2014/main" id="{6110D0DC-5274-EB72-CD39-4377C2FEFA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5496" y="4914313"/>
            <a:ext cx="914400" cy="914400"/>
          </a:xfrm>
          <a:prstGeom prst="rect">
            <a:avLst/>
          </a:prstGeom>
        </p:spPr>
      </p:pic>
    </p:spTree>
    <p:extLst>
      <p:ext uri="{BB962C8B-B14F-4D97-AF65-F5344CB8AC3E}">
        <p14:creationId xmlns:p14="http://schemas.microsoft.com/office/powerpoint/2010/main" val="345857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39</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Utilizing AI output without alteration</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Reduction to practice is not a significant contribution by itself that would constitute inventorship</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Using methods, components, and materials known to one of skill in the art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Does the method of reduction provide a substantial benefit to the invention or address a particular problem of the preliminary design?</a:t>
            </a:r>
          </a:p>
          <a:p>
            <a:pPr marL="688975" lvl="1" indent="-457200">
              <a:lnSpc>
                <a:spcPct val="150000"/>
              </a:lnSpc>
              <a:buClr>
                <a:schemeClr val="tx1"/>
              </a:buClr>
            </a:pPr>
            <a:endParaRPr lang="en-US" sz="22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EB94D566-DE0E-B856-934D-0165D88DC9DB}"/>
              </a:ext>
            </a:extLst>
          </p:cNvPr>
          <p:cNvSpPr txBox="1"/>
          <p:nvPr/>
        </p:nvSpPr>
        <p:spPr>
          <a:xfrm>
            <a:off x="954957" y="6117986"/>
            <a:ext cx="10224319" cy="369332"/>
          </a:xfrm>
          <a:prstGeom prst="rect">
            <a:avLst/>
          </a:prstGeom>
          <a:noFill/>
        </p:spPr>
        <p:txBody>
          <a:bodyPr wrap="square">
            <a:spAutoFit/>
          </a:bodyPr>
          <a:lstStyle/>
          <a:p>
            <a:r>
              <a:rPr lang="en-US" dirty="0"/>
              <a:t>https://www.uspto.gov/sites/default/files/documents/ai-inventorship-guidance-mechanical.pdf</a:t>
            </a:r>
          </a:p>
        </p:txBody>
      </p:sp>
      <p:pic>
        <p:nvPicPr>
          <p:cNvPr id="2" name="Graphic 1" descr="Blueprint outline">
            <a:extLst>
              <a:ext uri="{FF2B5EF4-FFF2-40B4-BE49-F238E27FC236}">
                <a16:creationId xmlns:a16="http://schemas.microsoft.com/office/drawing/2014/main" id="{A9D7E3AE-60AC-3B97-69AF-7DFFAFBE81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2933" y="4909916"/>
            <a:ext cx="914400" cy="914400"/>
          </a:xfrm>
          <a:prstGeom prst="rect">
            <a:avLst/>
          </a:prstGeom>
        </p:spPr>
      </p:pic>
      <p:pic>
        <p:nvPicPr>
          <p:cNvPr id="3" name="Graphic 2" descr="Computer outline">
            <a:extLst>
              <a:ext uri="{FF2B5EF4-FFF2-40B4-BE49-F238E27FC236}">
                <a16:creationId xmlns:a16="http://schemas.microsoft.com/office/drawing/2014/main" id="{FC915040-BDC2-24DC-9431-665CF9A8B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0961" y="4909916"/>
            <a:ext cx="914400" cy="914400"/>
          </a:xfrm>
          <a:prstGeom prst="rect">
            <a:avLst/>
          </a:prstGeom>
        </p:spPr>
      </p:pic>
      <p:pic>
        <p:nvPicPr>
          <p:cNvPr id="10" name="Graphic 9" descr="Arrow Right with solid fill">
            <a:extLst>
              <a:ext uri="{FF2B5EF4-FFF2-40B4-BE49-F238E27FC236}">
                <a16:creationId xmlns:a16="http://schemas.microsoft.com/office/drawing/2014/main" id="{8EE4AE6F-9D3D-76AB-E59F-F8D85F3497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1947" y="4909916"/>
            <a:ext cx="914400" cy="914400"/>
          </a:xfrm>
          <a:prstGeom prst="rect">
            <a:avLst/>
          </a:prstGeom>
        </p:spPr>
      </p:pic>
      <p:pic>
        <p:nvPicPr>
          <p:cNvPr id="14" name="Graphic 13" descr="Robot Hand outline">
            <a:extLst>
              <a:ext uri="{FF2B5EF4-FFF2-40B4-BE49-F238E27FC236}">
                <a16:creationId xmlns:a16="http://schemas.microsoft.com/office/drawing/2014/main" id="{6B309B5A-CA72-2936-576B-06BB2CC65F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20310" y="4918710"/>
            <a:ext cx="914400" cy="914400"/>
          </a:xfrm>
          <a:prstGeom prst="rect">
            <a:avLst/>
          </a:prstGeom>
        </p:spPr>
      </p:pic>
      <p:pic>
        <p:nvPicPr>
          <p:cNvPr id="16" name="Graphic 15" descr="Arrow Right with solid fill">
            <a:extLst>
              <a:ext uri="{FF2B5EF4-FFF2-40B4-BE49-F238E27FC236}">
                <a16:creationId xmlns:a16="http://schemas.microsoft.com/office/drawing/2014/main" id="{9E787094-ABFC-A0CF-6D66-A7C2568144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3919" y="4916203"/>
            <a:ext cx="914400" cy="914400"/>
          </a:xfrm>
          <a:prstGeom prst="rect">
            <a:avLst/>
          </a:prstGeom>
        </p:spPr>
      </p:pic>
    </p:spTree>
    <p:extLst>
      <p:ext uri="{BB962C8B-B14F-4D97-AF65-F5344CB8AC3E}">
        <p14:creationId xmlns:p14="http://schemas.microsoft.com/office/powerpoint/2010/main" val="26625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a:rPr>
              <a:t>Roadmap</a:t>
            </a:r>
            <a:endParaRPr lang="en-US" kern="1200" dirty="0">
              <a:ea typeface="Cambria" panose="02040503050406030204" pitchFamily="18" charset="0"/>
            </a:endParaRPr>
          </a:p>
        </p:txBody>
      </p:sp>
      <p:sp>
        <p:nvSpPr>
          <p:cNvPr id="3" name="Content Placeholder 1">
            <a:extLst>
              <a:ext uri="{FF2B5EF4-FFF2-40B4-BE49-F238E27FC236}">
                <a16:creationId xmlns:a16="http://schemas.microsoft.com/office/drawing/2014/main" id="{F737D523-6565-3115-1886-93C294C539A5}"/>
              </a:ext>
            </a:extLst>
          </p:cNvPr>
          <p:cNvSpPr txBox="1">
            <a:spLocks/>
          </p:cNvSpPr>
          <p:nvPr/>
        </p:nvSpPr>
        <p:spPr>
          <a:xfrm>
            <a:off x="338385" y="1691013"/>
            <a:ext cx="11160124" cy="4426554"/>
          </a:xfrm>
          <a:prstGeom prst="rect">
            <a:avLst/>
          </a:prstGeom>
        </p:spPr>
        <p:txBody>
          <a:bodyPr vert="horz" lIns="0" tIns="0" rIns="0" bIns="0" spcCol="137160" rtlCol="0">
            <a:noAutofit/>
          </a:bodyPr>
          <a:lstStyle>
            <a:lvl1pPr marL="230188" indent="-230188"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ct val="1000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a:lstStyle>
          <a:p>
            <a:pPr lvl="1">
              <a:spcAft>
                <a:spcPts val="600"/>
              </a:spcAft>
              <a:buClr>
                <a:schemeClr val="tx1"/>
              </a:buClr>
            </a:pPr>
            <a:r>
              <a:rPr lang="en-US" sz="2200" dirty="0">
                <a:latin typeface="Cambria" panose="02040503050406030204" pitchFamily="18" charset="0"/>
                <a:ea typeface="Cambria" panose="02040503050406030204" pitchFamily="18" charset="0"/>
              </a:rPr>
              <a:t>Patent Prosecution and Litigation Overview</a:t>
            </a:r>
          </a:p>
          <a:p>
            <a:pPr lvl="1">
              <a:spcAft>
                <a:spcPts val="600"/>
              </a:spcAft>
              <a:buClr>
                <a:schemeClr val="tx1"/>
              </a:buClr>
            </a:pPr>
            <a:r>
              <a:rPr lang="en-US" sz="2200" dirty="0">
                <a:latin typeface="Cambria" panose="02040503050406030204" pitchFamily="18" charset="0"/>
                <a:ea typeface="Cambria" panose="02040503050406030204" pitchFamily="18" charset="0"/>
              </a:rPr>
              <a:t>Common Patent Venues </a:t>
            </a:r>
          </a:p>
          <a:p>
            <a:pPr lvl="1">
              <a:spcAft>
                <a:spcPts val="600"/>
              </a:spcAft>
              <a:buClr>
                <a:schemeClr val="tx1"/>
              </a:buClr>
            </a:pPr>
            <a:r>
              <a:rPr lang="en-US" sz="2200" dirty="0">
                <a:latin typeface="Cambria" panose="02040503050406030204" pitchFamily="18" charset="0"/>
                <a:ea typeface="Cambria" panose="02040503050406030204" pitchFamily="18" charset="0"/>
              </a:rPr>
              <a:t>Industry Trends - Who’s Suing Who?</a:t>
            </a:r>
          </a:p>
          <a:p>
            <a:pPr lvl="1">
              <a:spcAft>
                <a:spcPts val="600"/>
              </a:spcAft>
              <a:buClr>
                <a:schemeClr val="tx1"/>
              </a:buClr>
            </a:pPr>
            <a:r>
              <a:rPr lang="en-US" sz="2200" dirty="0">
                <a:latin typeface="Cambria" panose="02040503050406030204" pitchFamily="18" charset="0"/>
                <a:ea typeface="Cambria" panose="02040503050406030204" pitchFamily="18" charset="0"/>
              </a:rPr>
              <a:t>Litigation Deep Dive:</a:t>
            </a:r>
          </a:p>
          <a:p>
            <a:pPr lvl="2">
              <a:spcAft>
                <a:spcPts val="600"/>
              </a:spcAft>
              <a:buClr>
                <a:schemeClr val="tx1"/>
              </a:buClr>
            </a:pPr>
            <a:r>
              <a:rPr lang="en-US" sz="2200" dirty="0">
                <a:latin typeface="Cambria" panose="02040503050406030204" pitchFamily="18" charset="0"/>
                <a:ea typeface="Cambria" panose="02040503050406030204" pitchFamily="18" charset="0"/>
              </a:rPr>
              <a:t>Monetization of Patent Portfolios </a:t>
            </a:r>
          </a:p>
          <a:p>
            <a:pPr lvl="2">
              <a:spcAft>
                <a:spcPts val="600"/>
              </a:spcAft>
              <a:buClr>
                <a:schemeClr val="tx1"/>
              </a:buClr>
            </a:pPr>
            <a:r>
              <a:rPr lang="en-US" sz="2200" dirty="0">
                <a:latin typeface="Cambria" panose="02040503050406030204" pitchFamily="18" charset="0"/>
                <a:ea typeface="Cambria" panose="02040503050406030204" pitchFamily="18" charset="0"/>
              </a:rPr>
              <a:t>Patenting and Protecting AI and Block Chain Innovations</a:t>
            </a:r>
          </a:p>
          <a:p>
            <a:pPr lvl="1">
              <a:spcAft>
                <a:spcPts val="600"/>
              </a:spcAft>
              <a:buClr>
                <a:schemeClr val="tx1"/>
              </a:buClr>
            </a:pPr>
            <a:r>
              <a:rPr lang="en-US" sz="2200" dirty="0">
                <a:latin typeface="Cambria" panose="02040503050406030204" pitchFamily="18" charset="0"/>
                <a:ea typeface="Cambria" panose="02040503050406030204" pitchFamily="18" charset="0"/>
              </a:rPr>
              <a:t>Q&amp;A</a:t>
            </a:r>
          </a:p>
          <a:p>
            <a:pPr lvl="1">
              <a:spcAft>
                <a:spcPts val="600"/>
              </a:spcAft>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90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40</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Experiment on AI output and add modifications</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Whether the level of experimentation was minimal or significant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Add not insignificant modifications from the AI output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Add significant additional elements not originating from the AI output</a:t>
            </a:r>
          </a:p>
        </p:txBody>
      </p:sp>
      <p:sp>
        <p:nvSpPr>
          <p:cNvPr id="8" name="TextBox 7">
            <a:extLst>
              <a:ext uri="{FF2B5EF4-FFF2-40B4-BE49-F238E27FC236}">
                <a16:creationId xmlns:a16="http://schemas.microsoft.com/office/drawing/2014/main" id="{EB94D566-DE0E-B856-934D-0165D88DC9DB}"/>
              </a:ext>
            </a:extLst>
          </p:cNvPr>
          <p:cNvSpPr txBox="1"/>
          <p:nvPr/>
        </p:nvSpPr>
        <p:spPr>
          <a:xfrm>
            <a:off x="954957" y="6117986"/>
            <a:ext cx="10224319" cy="369332"/>
          </a:xfrm>
          <a:prstGeom prst="rect">
            <a:avLst/>
          </a:prstGeom>
          <a:noFill/>
        </p:spPr>
        <p:txBody>
          <a:bodyPr wrap="square">
            <a:spAutoFit/>
          </a:bodyPr>
          <a:lstStyle/>
          <a:p>
            <a:r>
              <a:rPr lang="en-US" dirty="0"/>
              <a:t>https://www.uspto.gov/sites/default/files/documents/ai-inventorship-guidance-mechanical.pdf</a:t>
            </a:r>
          </a:p>
        </p:txBody>
      </p:sp>
      <p:pic>
        <p:nvPicPr>
          <p:cNvPr id="2" name="Graphic 1" descr="Blueprint outline">
            <a:extLst>
              <a:ext uri="{FF2B5EF4-FFF2-40B4-BE49-F238E27FC236}">
                <a16:creationId xmlns:a16="http://schemas.microsoft.com/office/drawing/2014/main" id="{3EA81E5E-CF32-7A69-9516-2191A14E87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0614" y="4413313"/>
            <a:ext cx="914400" cy="914400"/>
          </a:xfrm>
          <a:prstGeom prst="rect">
            <a:avLst/>
          </a:prstGeom>
        </p:spPr>
      </p:pic>
      <p:pic>
        <p:nvPicPr>
          <p:cNvPr id="3" name="Graphic 2" descr="Computer outline">
            <a:extLst>
              <a:ext uri="{FF2B5EF4-FFF2-40B4-BE49-F238E27FC236}">
                <a16:creationId xmlns:a16="http://schemas.microsoft.com/office/drawing/2014/main" id="{7F4ED7D9-B12D-FF85-0F54-A32995C8A0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8642" y="4413313"/>
            <a:ext cx="914400" cy="914400"/>
          </a:xfrm>
          <a:prstGeom prst="rect">
            <a:avLst/>
          </a:prstGeom>
        </p:spPr>
      </p:pic>
      <p:pic>
        <p:nvPicPr>
          <p:cNvPr id="7" name="Graphic 6" descr="Arrow Right with solid fill">
            <a:extLst>
              <a:ext uri="{FF2B5EF4-FFF2-40B4-BE49-F238E27FC236}">
                <a16:creationId xmlns:a16="http://schemas.microsoft.com/office/drawing/2014/main" id="{117DA236-6791-7392-11AB-A1CB2840A2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19628" y="4413313"/>
            <a:ext cx="914400" cy="914400"/>
          </a:xfrm>
          <a:prstGeom prst="rect">
            <a:avLst/>
          </a:prstGeom>
        </p:spPr>
      </p:pic>
      <p:pic>
        <p:nvPicPr>
          <p:cNvPr id="9" name="Graphic 8" descr="Robot Hand outline">
            <a:extLst>
              <a:ext uri="{FF2B5EF4-FFF2-40B4-BE49-F238E27FC236}">
                <a16:creationId xmlns:a16="http://schemas.microsoft.com/office/drawing/2014/main" id="{2419D201-1816-A5E7-FA21-9688EE0194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5672" y="4413313"/>
            <a:ext cx="914400" cy="914400"/>
          </a:xfrm>
          <a:prstGeom prst="rect">
            <a:avLst/>
          </a:prstGeom>
        </p:spPr>
      </p:pic>
      <p:pic>
        <p:nvPicPr>
          <p:cNvPr id="10" name="Graphic 9" descr="Arrow Right with solid fill">
            <a:extLst>
              <a:ext uri="{FF2B5EF4-FFF2-40B4-BE49-F238E27FC236}">
                <a16:creationId xmlns:a16="http://schemas.microsoft.com/office/drawing/2014/main" id="{00099AB2-AF9E-CE7C-B1E7-E234A8B58B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1600" y="4419600"/>
            <a:ext cx="914400" cy="914400"/>
          </a:xfrm>
          <a:prstGeom prst="rect">
            <a:avLst/>
          </a:prstGeom>
        </p:spPr>
      </p:pic>
      <p:pic>
        <p:nvPicPr>
          <p:cNvPr id="11" name="Graphic 10" descr="Brainstorm outline">
            <a:extLst>
              <a:ext uri="{FF2B5EF4-FFF2-40B4-BE49-F238E27FC236}">
                <a16:creationId xmlns:a16="http://schemas.microsoft.com/office/drawing/2014/main" id="{5B325622-3115-08E8-E4B8-7418992A6C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61539" y="4413313"/>
            <a:ext cx="914400" cy="914400"/>
          </a:xfrm>
          <a:prstGeom prst="rect">
            <a:avLst/>
          </a:prstGeom>
        </p:spPr>
      </p:pic>
      <p:pic>
        <p:nvPicPr>
          <p:cNvPr id="12" name="Graphic 11" descr="Arrow Right with solid fill">
            <a:extLst>
              <a:ext uri="{FF2B5EF4-FFF2-40B4-BE49-F238E27FC236}">
                <a16:creationId xmlns:a16="http://schemas.microsoft.com/office/drawing/2014/main" id="{581D306E-0C07-145E-0ACE-55358F4944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5939" y="4419600"/>
            <a:ext cx="914400" cy="914400"/>
          </a:xfrm>
          <a:prstGeom prst="rect">
            <a:avLst/>
          </a:prstGeom>
        </p:spPr>
      </p:pic>
    </p:spTree>
    <p:extLst>
      <p:ext uri="{BB962C8B-B14F-4D97-AF65-F5344CB8AC3E}">
        <p14:creationId xmlns:p14="http://schemas.microsoft.com/office/powerpoint/2010/main" val="265442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41</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Use AI system to suggest alterations to an existing invention</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Once a significant contribution is made inventorship is proper</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Subsequent AI-assisted contributions do not negate the inventor’s contribution</a:t>
            </a:r>
          </a:p>
        </p:txBody>
      </p:sp>
      <p:sp>
        <p:nvSpPr>
          <p:cNvPr id="8" name="TextBox 7">
            <a:extLst>
              <a:ext uri="{FF2B5EF4-FFF2-40B4-BE49-F238E27FC236}">
                <a16:creationId xmlns:a16="http://schemas.microsoft.com/office/drawing/2014/main" id="{EB94D566-DE0E-B856-934D-0165D88DC9DB}"/>
              </a:ext>
            </a:extLst>
          </p:cNvPr>
          <p:cNvSpPr txBox="1"/>
          <p:nvPr/>
        </p:nvSpPr>
        <p:spPr>
          <a:xfrm>
            <a:off x="954957" y="6117986"/>
            <a:ext cx="10224319" cy="369332"/>
          </a:xfrm>
          <a:prstGeom prst="rect">
            <a:avLst/>
          </a:prstGeom>
          <a:noFill/>
        </p:spPr>
        <p:txBody>
          <a:bodyPr wrap="square">
            <a:spAutoFit/>
          </a:bodyPr>
          <a:lstStyle/>
          <a:p>
            <a:r>
              <a:rPr lang="en-US" dirty="0"/>
              <a:t>https://www.uspto.gov/sites/default/files/documents/ai-inventorship-guidance-mechanical.pdf</a:t>
            </a:r>
          </a:p>
        </p:txBody>
      </p:sp>
      <p:pic>
        <p:nvPicPr>
          <p:cNvPr id="2" name="Graphic 1" descr="Blueprint outline">
            <a:extLst>
              <a:ext uri="{FF2B5EF4-FFF2-40B4-BE49-F238E27FC236}">
                <a16:creationId xmlns:a16="http://schemas.microsoft.com/office/drawing/2014/main" id="{7A21CC73-36DD-ADEB-9BF0-B82F9F2360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8739" y="4732588"/>
            <a:ext cx="914400" cy="914400"/>
          </a:xfrm>
          <a:prstGeom prst="rect">
            <a:avLst/>
          </a:prstGeom>
        </p:spPr>
      </p:pic>
      <p:pic>
        <p:nvPicPr>
          <p:cNvPr id="3" name="Graphic 2" descr="Computer outline">
            <a:extLst>
              <a:ext uri="{FF2B5EF4-FFF2-40B4-BE49-F238E27FC236}">
                <a16:creationId xmlns:a16="http://schemas.microsoft.com/office/drawing/2014/main" id="{3594DB62-536C-9E93-6A0E-13012A36BB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5251" y="3288890"/>
            <a:ext cx="914400" cy="914400"/>
          </a:xfrm>
          <a:prstGeom prst="rect">
            <a:avLst/>
          </a:prstGeom>
        </p:spPr>
      </p:pic>
      <p:pic>
        <p:nvPicPr>
          <p:cNvPr id="11" name="Graphic 10" descr="Brainstorm outline">
            <a:extLst>
              <a:ext uri="{FF2B5EF4-FFF2-40B4-BE49-F238E27FC236}">
                <a16:creationId xmlns:a16="http://schemas.microsoft.com/office/drawing/2014/main" id="{08E03283-A654-35AE-CD2E-9AACB0F1FF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0851" y="4739012"/>
            <a:ext cx="914400" cy="914400"/>
          </a:xfrm>
          <a:prstGeom prst="rect">
            <a:avLst/>
          </a:prstGeom>
        </p:spPr>
      </p:pic>
      <p:pic>
        <p:nvPicPr>
          <p:cNvPr id="22" name="Graphic 21" descr="Arrow circle outline">
            <a:extLst>
              <a:ext uri="{FF2B5EF4-FFF2-40B4-BE49-F238E27FC236}">
                <a16:creationId xmlns:a16="http://schemas.microsoft.com/office/drawing/2014/main" id="{ACBE432A-1C7D-B9AB-4F96-AA34770704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42684" y="3746090"/>
            <a:ext cx="1972997" cy="1972997"/>
          </a:xfrm>
          <a:prstGeom prst="rect">
            <a:avLst/>
          </a:prstGeom>
        </p:spPr>
      </p:pic>
    </p:spTree>
    <p:extLst>
      <p:ext uri="{BB962C8B-B14F-4D97-AF65-F5344CB8AC3E}">
        <p14:creationId xmlns:p14="http://schemas.microsoft.com/office/powerpoint/2010/main" val="24668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42</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Determining AI-Assisted Inventorship</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Create or own the AI system</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Maintaining intellectual control over an AI system does not, on its own, make that person an inventor of anything it creates</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The owner or overseer must still make a significant contribution to the invention</a:t>
            </a:r>
          </a:p>
          <a:p>
            <a:pPr marL="231775" lvl="1" indent="0">
              <a:lnSpc>
                <a:spcPct val="150000"/>
              </a:lnSpc>
              <a:buClr>
                <a:schemeClr val="tx1"/>
              </a:buClr>
              <a:buNone/>
            </a:pPr>
            <a:r>
              <a:rPr lang="en-US" sz="2200" dirty="0">
                <a:latin typeface="Cambria" panose="02040503050406030204" pitchFamily="18" charset="0"/>
                <a:ea typeface="Cambria" panose="02040503050406030204" pitchFamily="18" charset="0"/>
              </a:rPr>
              <a:t>BUT</a:t>
            </a:r>
          </a:p>
          <a:p>
            <a:pPr marL="685800" lvl="1" indent="-342900">
              <a:lnSpc>
                <a:spcPct val="150000"/>
              </a:lnSpc>
              <a:buClr>
                <a:schemeClr val="tx1"/>
              </a:buClr>
            </a:pPr>
            <a:r>
              <a:rPr lang="en-US" sz="2200" dirty="0">
                <a:latin typeface="Cambria" panose="02040503050406030204" pitchFamily="18" charset="0"/>
                <a:ea typeface="Cambria" panose="02040503050406030204" pitchFamily="18" charset="0"/>
              </a:rPr>
              <a:t>A Person that designs, builds, or trains an AI system for a specific problem to elicit a particular solution may be an inventor if those acts are a significant contributions</a:t>
            </a:r>
          </a:p>
        </p:txBody>
      </p:sp>
      <p:sp>
        <p:nvSpPr>
          <p:cNvPr id="8" name="TextBox 7">
            <a:extLst>
              <a:ext uri="{FF2B5EF4-FFF2-40B4-BE49-F238E27FC236}">
                <a16:creationId xmlns:a16="http://schemas.microsoft.com/office/drawing/2014/main" id="{EB94D566-DE0E-B856-934D-0165D88DC9DB}"/>
              </a:ext>
            </a:extLst>
          </p:cNvPr>
          <p:cNvSpPr txBox="1"/>
          <p:nvPr/>
        </p:nvSpPr>
        <p:spPr>
          <a:xfrm>
            <a:off x="954957" y="6117986"/>
            <a:ext cx="10224319" cy="369332"/>
          </a:xfrm>
          <a:prstGeom prst="rect">
            <a:avLst/>
          </a:prstGeom>
          <a:noFill/>
        </p:spPr>
        <p:txBody>
          <a:bodyPr wrap="square">
            <a:spAutoFit/>
          </a:bodyPr>
          <a:lstStyle/>
          <a:p>
            <a:r>
              <a:rPr lang="en-US" dirty="0"/>
              <a:t>https://www.uspto.gov/sites/default/files/documents/ai-inventorship-guidance-mechanical.pdf</a:t>
            </a:r>
          </a:p>
        </p:txBody>
      </p:sp>
    </p:spTree>
    <p:extLst>
      <p:ext uri="{BB962C8B-B14F-4D97-AF65-F5344CB8AC3E}">
        <p14:creationId xmlns:p14="http://schemas.microsoft.com/office/powerpoint/2010/main" val="197090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43</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AI and § 101</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it-IT" sz="2200" b="1" dirty="0">
                <a:solidFill>
                  <a:srgbClr val="00B0F0"/>
                </a:solidFill>
                <a:latin typeface="Cambria" panose="02040503050406030204" pitchFamily="18" charset="0"/>
                <a:ea typeface="Cambria" panose="02040503050406030204" pitchFamily="18" charset="0"/>
              </a:rPr>
              <a:t>Ex parte Hannun (formerly Ex parte Linden), 2018-003323 (April 1, 2019)</a:t>
            </a:r>
          </a:p>
          <a:p>
            <a:pPr marL="688975" lvl="1" indent="-457200">
              <a:buClr>
                <a:schemeClr val="tx1"/>
              </a:buClr>
            </a:pPr>
            <a:r>
              <a:rPr lang="en-US" sz="2200" dirty="0">
                <a:latin typeface="Cambria" panose="02040503050406030204" pitchFamily="18" charset="0"/>
                <a:ea typeface="Cambria" panose="02040503050406030204" pitchFamily="18" charset="0"/>
              </a:rPr>
              <a:t>Directed to a specific implementation for transcribing audio</a:t>
            </a:r>
          </a:p>
          <a:p>
            <a:pPr marL="1141412" lvl="3" indent="-457200">
              <a:buClr>
                <a:schemeClr val="tx1"/>
              </a:buClr>
            </a:pPr>
            <a:r>
              <a:rPr lang="en-US" sz="2200" dirty="0">
                <a:latin typeface="Cambria" panose="02040503050406030204" pitchFamily="18" charset="0"/>
                <a:ea typeface="Cambria" panose="02040503050406030204" pitchFamily="18" charset="0"/>
              </a:rPr>
              <a:t>normalizing, generating a jitter set, generating a set of spectrogram frames, obtaining character probabilities, and decoding using the predicted character probabilities.</a:t>
            </a:r>
          </a:p>
          <a:p>
            <a:pPr marL="688975" lvl="1" indent="-457200">
              <a:buClr>
                <a:schemeClr val="tx1"/>
              </a:buClr>
            </a:pPr>
            <a:r>
              <a:rPr lang="en-US" sz="2200" i="1" dirty="0">
                <a:latin typeface="Cambria" panose="02040503050406030204" pitchFamily="18" charset="0"/>
                <a:ea typeface="Cambria" panose="02040503050406030204" pitchFamily="18" charset="0"/>
              </a:rPr>
              <a:t>Alice </a:t>
            </a:r>
            <a:r>
              <a:rPr lang="en-US" sz="2200" dirty="0">
                <a:latin typeface="Cambria" panose="02040503050406030204" pitchFamily="18" charset="0"/>
                <a:ea typeface="Cambria" panose="02040503050406030204" pitchFamily="18" charset="0"/>
              </a:rPr>
              <a:t>analysis</a:t>
            </a:r>
            <a:endParaRPr lang="en-US" sz="2200" i="1" dirty="0">
              <a:latin typeface="Cambria" panose="02040503050406030204" pitchFamily="18" charset="0"/>
              <a:ea typeface="Cambria" panose="02040503050406030204" pitchFamily="18" charset="0"/>
            </a:endParaRPr>
          </a:p>
          <a:p>
            <a:pPr marL="1141412" lvl="3" indent="-457200">
              <a:buClr>
                <a:schemeClr val="tx1"/>
              </a:buClr>
            </a:pPr>
            <a:r>
              <a:rPr lang="en-US" sz="2200" dirty="0">
                <a:latin typeface="Cambria" panose="02040503050406030204" pitchFamily="18" charset="0"/>
                <a:ea typeface="Cambria" panose="02040503050406030204" pitchFamily="18" charset="0"/>
              </a:rPr>
              <a:t>Not a mental process</a:t>
            </a:r>
          </a:p>
          <a:p>
            <a:pPr marL="1141412" lvl="3" indent="-457200">
              <a:buClr>
                <a:schemeClr val="tx1"/>
              </a:buClr>
            </a:pPr>
            <a:r>
              <a:rPr lang="en-US" sz="2200" dirty="0">
                <a:latin typeface="Cambria" panose="02040503050406030204" pitchFamily="18" charset="0"/>
                <a:ea typeface="Cambria" panose="02040503050406030204" pitchFamily="18" charset="0"/>
              </a:rPr>
              <a:t>Not organizing human activity</a:t>
            </a:r>
          </a:p>
          <a:p>
            <a:pPr marL="1141412" lvl="3" indent="-457200">
              <a:buClr>
                <a:schemeClr val="tx1"/>
              </a:buClr>
            </a:pPr>
            <a:r>
              <a:rPr lang="en-US" sz="2200" dirty="0">
                <a:latin typeface="Cambria" panose="02040503050406030204" pitchFamily="18" charset="0"/>
                <a:ea typeface="Cambria" panose="02040503050406030204" pitchFamily="18" charset="0"/>
              </a:rPr>
              <a:t>Not claiming a mathematical formula</a:t>
            </a:r>
          </a:p>
          <a:p>
            <a:pPr marL="1141412" lvl="3" indent="-457200">
              <a:buClr>
                <a:schemeClr val="tx1"/>
              </a:buClr>
            </a:pPr>
            <a:r>
              <a:rPr lang="en-US" sz="2200" dirty="0">
                <a:latin typeface="Cambria" panose="02040503050406030204" pitchFamily="18" charset="0"/>
                <a:ea typeface="Cambria" panose="02040503050406030204" pitchFamily="18" charset="0"/>
              </a:rPr>
              <a:t>Technical solution to a technical problem</a:t>
            </a:r>
          </a:p>
          <a:p>
            <a:pPr marL="688975" lvl="1" indent="-457200">
              <a:buClr>
                <a:schemeClr val="tx1"/>
              </a:buClr>
            </a:pPr>
            <a:r>
              <a:rPr lang="en-US" sz="2200" dirty="0">
                <a:latin typeface="Cambria" panose="02040503050406030204" pitchFamily="18" charset="0"/>
                <a:ea typeface="Cambria" panose="02040503050406030204" pitchFamily="18" charset="0"/>
              </a:rPr>
              <a:t>Reversed § 101 and § 103 rejections</a:t>
            </a: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89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44</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Questions Without Answers (so far)</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0" indent="0">
              <a:buNone/>
            </a:pPr>
            <a:r>
              <a:rPr lang="en-US" sz="2200" b="1" dirty="0">
                <a:solidFill>
                  <a:srgbClr val="00B0F0"/>
                </a:solidFill>
                <a:latin typeface="Cambria" panose="02040503050406030204" pitchFamily="18" charset="0"/>
                <a:ea typeface="Cambria" panose="02040503050406030204" pitchFamily="18" charset="0"/>
              </a:rPr>
              <a:t>Public Disclosure</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Does use of a public AI tool render its output “otherwise available to the public” under 35 U.S.C. 102(a)?</a:t>
            </a:r>
          </a:p>
          <a:p>
            <a:pPr marL="0" indent="0">
              <a:buNone/>
            </a:pPr>
            <a:r>
              <a:rPr lang="en-US" sz="2200" b="1" dirty="0">
                <a:solidFill>
                  <a:srgbClr val="00B0F0"/>
                </a:solidFill>
                <a:latin typeface="Cambria" panose="02040503050406030204" pitchFamily="18" charset="0"/>
                <a:ea typeface="Cambria" panose="02040503050406030204" pitchFamily="18" charset="0"/>
              </a:rPr>
              <a:t>Obviousness and Level of Ordinary Skill in the Art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Can knowledge and skill be supplemented with AI?</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What level of AI-assistance is “obvious” vs. “non-obvious”</a:t>
            </a:r>
          </a:p>
          <a:p>
            <a:pPr marL="0" indent="0">
              <a:buNone/>
            </a:pPr>
            <a:r>
              <a:rPr lang="en-US" sz="2200" b="1" dirty="0">
                <a:solidFill>
                  <a:srgbClr val="00B0F0"/>
                </a:solidFill>
                <a:latin typeface="Cambria" panose="02040503050406030204" pitchFamily="18" charset="0"/>
                <a:ea typeface="Cambria" panose="02040503050406030204" pitchFamily="18" charset="0"/>
              </a:rPr>
              <a:t>Prior Art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Using AI to create prior art</a:t>
            </a:r>
          </a:p>
          <a:p>
            <a:pPr marL="688975" lvl="1" indent="-457200">
              <a:buClr>
                <a:schemeClr val="tx1"/>
              </a:buClr>
            </a:pPr>
            <a:endParaRPr lang="en-US" sz="2200" dirty="0">
              <a:latin typeface="Cambria" panose="02040503050406030204" pitchFamily="18" charset="0"/>
              <a:ea typeface="Cambria" panose="02040503050406030204" pitchFamily="18" charset="0"/>
            </a:endParaRP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17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45</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Takeaways for practical use</a:t>
            </a:r>
            <a:endParaRPr lang="en-US" kern="1200" dirty="0">
              <a:latin typeface="Cambria" panose="02040503050406030204" pitchFamily="18" charset="0"/>
              <a:ea typeface="+mj-ea"/>
              <a:cs typeface="+mj-cs"/>
            </a:endParaRPr>
          </a:p>
        </p:txBody>
      </p:sp>
      <p:sp>
        <p:nvSpPr>
          <p:cNvPr id="5" name="Content Placeholder 1">
            <a:extLst>
              <a:ext uri="{FF2B5EF4-FFF2-40B4-BE49-F238E27FC236}">
                <a16:creationId xmlns:a16="http://schemas.microsoft.com/office/drawing/2014/main" id="{0324040F-8400-EC7F-D6BB-CFC06BB0D32E}"/>
              </a:ext>
            </a:extLst>
          </p:cNvPr>
          <p:cNvSpPr>
            <a:spLocks noGrp="1"/>
          </p:cNvSpPr>
          <p:nvPr>
            <p:ph sz="quarter" idx="18"/>
          </p:nvPr>
        </p:nvSpPr>
        <p:spPr>
          <a:xfrm>
            <a:off x="515939" y="1524000"/>
            <a:ext cx="11075170" cy="4963318"/>
          </a:xfrm>
        </p:spPr>
        <p:txBody>
          <a:bodyPr vert="horz" lIns="0" tIns="0" rIns="0" bIns="0" spcCol="137160" rtlCol="0" anchor="t">
            <a:noAutofit/>
          </a:bodyPr>
          <a:lstStyle/>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Use private AI tools, not public</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Document design and training of AI system (if applicable) and problems to be solved</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Document prompts and input to AI system</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Document review, experimentation, and modification of AI output</a:t>
            </a:r>
          </a:p>
          <a:p>
            <a:pPr marL="688975" lvl="1" indent="-457200">
              <a:lnSpc>
                <a:spcPct val="150000"/>
              </a:lnSpc>
              <a:buClr>
                <a:schemeClr val="tx1"/>
              </a:buClr>
            </a:pPr>
            <a:r>
              <a:rPr lang="en-US" sz="2200" dirty="0">
                <a:latin typeface="Cambria" panose="02040503050406030204" pitchFamily="18" charset="0"/>
                <a:ea typeface="Cambria" panose="02040503050406030204" pitchFamily="18" charset="0"/>
              </a:rPr>
              <a:t>For iterative processing, document the full process</a:t>
            </a:r>
          </a:p>
          <a:p>
            <a:pPr marL="688975" lvl="1" indent="-457200">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550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pPr algn="ctr"/>
            <a:r>
              <a:rPr lang="en-US" dirty="0"/>
              <a:t>Thank you</a:t>
            </a:r>
          </a:p>
        </p:txBody>
      </p:sp>
      <p:sp>
        <p:nvSpPr>
          <p:cNvPr id="7" name="Slide Number Placeholder 6"/>
          <p:cNvSpPr>
            <a:spLocks noGrp="1"/>
          </p:cNvSpPr>
          <p:nvPr>
            <p:ph type="sldNum" sz="quarter" idx="4"/>
          </p:nvPr>
        </p:nvSpPr>
        <p:spPr/>
        <p:txBody>
          <a:bodyPr/>
          <a:lstStyle/>
          <a:p>
            <a:fld id="{F9591D4C-BB8F-AE46-BE73-C616F30BBC5B}" type="slidenum">
              <a:rPr lang="en-US" smtClean="0"/>
              <a:pPr/>
              <a:t>46</a:t>
            </a:fld>
            <a:endParaRPr lang="en-US" dirty="0"/>
          </a:p>
        </p:txBody>
      </p:sp>
      <p:sp>
        <p:nvSpPr>
          <p:cNvPr id="3" name="Title 1">
            <a:extLst>
              <a:ext uri="{FF2B5EF4-FFF2-40B4-BE49-F238E27FC236}">
                <a16:creationId xmlns:a16="http://schemas.microsoft.com/office/drawing/2014/main" id="{DF888A5F-B0FC-6850-736F-5A05E0BF99AA}"/>
              </a:ext>
            </a:extLst>
          </p:cNvPr>
          <p:cNvSpPr txBox="1">
            <a:spLocks/>
          </p:cNvSpPr>
          <p:nvPr/>
        </p:nvSpPr>
        <p:spPr>
          <a:xfrm>
            <a:off x="1503335" y="2854642"/>
            <a:ext cx="10073899" cy="14616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r>
              <a:rPr lang="en-US" dirty="0"/>
              <a:t>Ahimsa Hodari – </a:t>
            </a:r>
            <a:r>
              <a:rPr lang="fi-FI" i="1"/>
              <a:t>ahimsa.hodari@us.dlapiper.com</a:t>
            </a:r>
            <a:endParaRPr lang="en-US" i="1" dirty="0"/>
          </a:p>
          <a:p>
            <a:endParaRPr lang="en-US" dirty="0"/>
          </a:p>
          <a:p>
            <a:r>
              <a:rPr lang="en-US" dirty="0"/>
              <a:t>Zachary Loney – </a:t>
            </a:r>
            <a:r>
              <a:rPr lang="en-US" i="1" dirty="0"/>
              <a:t>zachary.loney@us.dlapiper.com</a:t>
            </a:r>
          </a:p>
        </p:txBody>
      </p:sp>
    </p:spTree>
    <p:extLst>
      <p:ext uri="{BB962C8B-B14F-4D97-AF65-F5344CB8AC3E}">
        <p14:creationId xmlns:p14="http://schemas.microsoft.com/office/powerpoint/2010/main" val="223538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5</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panose="02040503050406030204" pitchFamily="18" charset="0"/>
              </a:rPr>
              <a:t>What is Patent Prosecution?</a:t>
            </a:r>
            <a:endParaRPr lang="en-US" kern="1200" dirty="0">
              <a:ea typeface="Cambria" panose="02040503050406030204" pitchFamily="18" charset="0"/>
            </a:endParaRPr>
          </a:p>
        </p:txBody>
      </p:sp>
      <p:sp>
        <p:nvSpPr>
          <p:cNvPr id="3" name="Content Placeholder 1">
            <a:extLst>
              <a:ext uri="{FF2B5EF4-FFF2-40B4-BE49-F238E27FC236}">
                <a16:creationId xmlns:a16="http://schemas.microsoft.com/office/drawing/2014/main" id="{F737D523-6565-3115-1886-93C294C539A5}"/>
              </a:ext>
            </a:extLst>
          </p:cNvPr>
          <p:cNvSpPr txBox="1">
            <a:spLocks/>
          </p:cNvSpPr>
          <p:nvPr/>
        </p:nvSpPr>
        <p:spPr>
          <a:xfrm>
            <a:off x="311849" y="2209895"/>
            <a:ext cx="7275200" cy="3429000"/>
          </a:xfrm>
          <a:prstGeom prst="rect">
            <a:avLst/>
          </a:prstGeom>
        </p:spPr>
        <p:txBody>
          <a:bodyPr vert="horz" lIns="0" tIns="0" rIns="0" bIns="0" spcCol="137160" rtlCol="0" anchor="t">
            <a:noAutofit/>
          </a:bodyPr>
          <a:lstStyle>
            <a:lvl1pPr marL="230188" indent="-230188"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ct val="1000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a:lstStyle>
          <a:p>
            <a:pPr marL="229870" indent="-229870">
              <a:spcAft>
                <a:spcPts val="600"/>
              </a:spcAft>
              <a:buClr>
                <a:schemeClr val="tx1"/>
              </a:buClr>
            </a:pPr>
            <a:r>
              <a:rPr lang="en-US" sz="2200" dirty="0">
                <a:latin typeface="Cambria" panose="02040503050406030204" pitchFamily="18" charset="0"/>
                <a:ea typeface="Cambria" panose="02040503050406030204" pitchFamily="18" charset="0"/>
              </a:rPr>
              <a:t>The process of drafting, filing, and negotiating with the USPTO to obtain patent protection and rights for an invention</a:t>
            </a:r>
          </a:p>
          <a:p>
            <a:pPr marL="229870" indent="-229870">
              <a:spcAft>
                <a:spcPts val="600"/>
              </a:spcAft>
              <a:buClr>
                <a:schemeClr val="tx1"/>
              </a:buClr>
            </a:pPr>
            <a:r>
              <a:rPr lang="en-US" sz="2200" dirty="0">
                <a:latin typeface="Cambria" panose="02040503050406030204" pitchFamily="18" charset="0"/>
                <a:ea typeface="Cambria" panose="02040503050406030204" pitchFamily="18" charset="0"/>
              </a:rPr>
              <a:t>Governed by Title 35 U.S.C.; patent term is ~20 years from filing </a:t>
            </a:r>
          </a:p>
          <a:p>
            <a:pPr marL="229870" indent="-229870">
              <a:spcAft>
                <a:spcPts val="600"/>
              </a:spcAft>
              <a:buClr>
                <a:schemeClr val="tx1"/>
              </a:buClr>
            </a:pPr>
            <a:r>
              <a:rPr lang="en-US" sz="2200" dirty="0">
                <a:latin typeface="Cambria" panose="02040503050406030204" pitchFamily="18" charset="0"/>
                <a:ea typeface="Cambria" panose="02040503050406030204" pitchFamily="18" charset="0"/>
              </a:rPr>
              <a:t>Types of patents – design, utility, or plant</a:t>
            </a:r>
          </a:p>
          <a:p>
            <a:pPr marL="229870" indent="-229870">
              <a:spcAft>
                <a:spcPts val="600"/>
              </a:spcAft>
              <a:buClr>
                <a:schemeClr val="tx1"/>
              </a:buClr>
            </a:pPr>
            <a:r>
              <a:rPr lang="en-US" sz="2200" dirty="0">
                <a:latin typeface="Cambria"/>
                <a:ea typeface="Cambria"/>
              </a:rPr>
              <a:t>Types of claims – method or apparatus </a:t>
            </a:r>
          </a:p>
        </p:txBody>
      </p:sp>
      <p:pic>
        <p:nvPicPr>
          <p:cNvPr id="1026" name="Picture 2" descr="Despite Ongoing Efforts, USPTO Still Faces Patent Quality Issues ...">
            <a:extLst>
              <a:ext uri="{FF2B5EF4-FFF2-40B4-BE49-F238E27FC236}">
                <a16:creationId xmlns:a16="http://schemas.microsoft.com/office/drawing/2014/main" id="{0189ABB4-720B-FA78-439F-340595DC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162" y="2209894"/>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971F-CD67-DEA4-24D8-028425903D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23A60-639A-B833-8578-465317013032}"/>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6</a:t>
            </a:fld>
            <a:endParaRPr lang="en-US" dirty="0"/>
          </a:p>
        </p:txBody>
      </p:sp>
      <p:sp>
        <p:nvSpPr>
          <p:cNvPr id="6" name="Title 5">
            <a:extLst>
              <a:ext uri="{FF2B5EF4-FFF2-40B4-BE49-F238E27FC236}">
                <a16:creationId xmlns:a16="http://schemas.microsoft.com/office/drawing/2014/main" id="{2FC2D695-6265-F06B-9243-43FA5C9A1E27}"/>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Patents &amp; Patent Applications</a:t>
            </a:r>
            <a:endParaRPr lang="en-US" kern="1200" dirty="0">
              <a:ea typeface="Cambria" panose="02040503050406030204" pitchFamily="18" charset="0"/>
            </a:endParaRPr>
          </a:p>
        </p:txBody>
      </p:sp>
      <p:sp>
        <p:nvSpPr>
          <p:cNvPr id="5" name="Content Placeholder 1">
            <a:extLst>
              <a:ext uri="{FF2B5EF4-FFF2-40B4-BE49-F238E27FC236}">
                <a16:creationId xmlns:a16="http://schemas.microsoft.com/office/drawing/2014/main" id="{186C6897-4ED8-5F95-D47F-48BDC1B74B3E}"/>
              </a:ext>
            </a:extLst>
          </p:cNvPr>
          <p:cNvSpPr>
            <a:spLocks noGrp="1"/>
          </p:cNvSpPr>
          <p:nvPr>
            <p:ph sz="quarter" idx="18"/>
          </p:nvPr>
        </p:nvSpPr>
        <p:spPr>
          <a:xfrm>
            <a:off x="309111" y="1511512"/>
            <a:ext cx="7983625" cy="5276712"/>
          </a:xfrm>
        </p:spPr>
        <p:txBody>
          <a:bodyPr vert="horz" lIns="0" tIns="0" rIns="0" bIns="0" spcCol="137160" rtlCol="0" anchor="t">
            <a:noAutofit/>
          </a:bodyPr>
          <a:lstStyle/>
          <a:p>
            <a:pPr marL="229870" indent="-229870"/>
            <a:r>
              <a:rPr lang="en-US" sz="2200" b="1" dirty="0">
                <a:solidFill>
                  <a:srgbClr val="00B0F0"/>
                </a:solidFill>
                <a:latin typeface="Cambria" panose="02040503050406030204" pitchFamily="18" charset="0"/>
                <a:ea typeface="Cambria" panose="02040503050406030204" pitchFamily="18" charset="0"/>
                <a:cs typeface="Arial"/>
              </a:rPr>
              <a:t>Patent Eligibility</a:t>
            </a:r>
          </a:p>
          <a:p>
            <a:pPr marL="461645" lvl="1" indent="-236220"/>
            <a:r>
              <a:rPr lang="en-US" sz="2200" dirty="0">
                <a:latin typeface="Cambria"/>
                <a:ea typeface="Cambria"/>
              </a:rPr>
              <a:t>35 U.S.C. § 101 - Patent Eligible Subject Matter</a:t>
            </a:r>
          </a:p>
          <a:p>
            <a:pPr marL="683895" lvl="2" indent="-236220"/>
            <a:r>
              <a:rPr lang="en-US" sz="2200" dirty="0">
                <a:latin typeface="Cambria"/>
                <a:ea typeface="Cambria"/>
              </a:rPr>
              <a:t>“Whoever invents or discovers any new and useful </a:t>
            </a:r>
            <a:r>
              <a:rPr lang="en-US" sz="2200" u="sng" dirty="0">
                <a:latin typeface="Cambria"/>
                <a:ea typeface="Cambria"/>
              </a:rPr>
              <a:t>process, machine, manufacture, or composition of matter,</a:t>
            </a:r>
            <a:r>
              <a:rPr lang="en-US" sz="2200" dirty="0">
                <a:latin typeface="Cambria"/>
                <a:ea typeface="Cambria"/>
              </a:rPr>
              <a:t> or any new and useful improvement thereof, may obtain a patent therefor” (emphasis added)</a:t>
            </a:r>
          </a:p>
          <a:p>
            <a:pPr marL="683895" lvl="2" indent="-236220"/>
            <a:r>
              <a:rPr lang="en-US" sz="2200" dirty="0">
                <a:latin typeface="Cambria"/>
                <a:ea typeface="Cambria"/>
              </a:rPr>
              <a:t>BUT, not a judicial exceptions (i.e., abstract ideas, laws of nature, and natural phenomena)</a:t>
            </a:r>
          </a:p>
          <a:p>
            <a:pPr marL="683895" lvl="2" indent="-236220"/>
            <a:endParaRPr lang="en-US" sz="2200" dirty="0">
              <a:latin typeface="Cambria"/>
              <a:ea typeface="Cambria"/>
            </a:endParaRPr>
          </a:p>
          <a:p>
            <a:pPr marL="461645" lvl="1" indent="-236220"/>
            <a:r>
              <a:rPr lang="en-US" sz="2200" dirty="0">
                <a:latin typeface="Cambria"/>
                <a:ea typeface="Cambria"/>
              </a:rPr>
              <a:t>35 U.S.C. § § 102 and 103 – Novelty and Obviousness</a:t>
            </a:r>
          </a:p>
          <a:p>
            <a:pPr marL="683895" lvl="2" indent="-236220"/>
            <a:endParaRPr lang="en-US" sz="2200" dirty="0">
              <a:latin typeface="Cambria"/>
              <a:ea typeface="Cambria"/>
            </a:endParaRPr>
          </a:p>
          <a:p>
            <a:pPr marL="461645" lvl="1" indent="-236220"/>
            <a:r>
              <a:rPr lang="en-US" sz="2200" dirty="0">
                <a:latin typeface="Cambria"/>
                <a:ea typeface="Cambria"/>
              </a:rPr>
              <a:t>35 U.S.C. § 112 – Specification (Written Description)</a:t>
            </a:r>
          </a:p>
        </p:txBody>
      </p:sp>
      <p:pic>
        <p:nvPicPr>
          <p:cNvPr id="8" name="Picture 7">
            <a:extLst>
              <a:ext uri="{FF2B5EF4-FFF2-40B4-BE49-F238E27FC236}">
                <a16:creationId xmlns:a16="http://schemas.microsoft.com/office/drawing/2014/main" id="{322CAE46-6035-9DDC-5D50-0BA2814F20F6}"/>
              </a:ext>
            </a:extLst>
          </p:cNvPr>
          <p:cNvPicPr>
            <a:picLocks noChangeAspect="1"/>
          </p:cNvPicPr>
          <p:nvPr/>
        </p:nvPicPr>
        <p:blipFill>
          <a:blip r:embed="rId3"/>
          <a:stretch>
            <a:fillRect/>
          </a:stretch>
        </p:blipFill>
        <p:spPr>
          <a:xfrm>
            <a:off x="8466907" y="1579365"/>
            <a:ext cx="3459527" cy="4921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46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971F-CD67-DEA4-24D8-028425903D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23A60-639A-B833-8578-465317013032}"/>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7</a:t>
            </a:fld>
            <a:endParaRPr lang="en-US" dirty="0"/>
          </a:p>
        </p:txBody>
      </p:sp>
      <p:sp>
        <p:nvSpPr>
          <p:cNvPr id="6" name="Title 5">
            <a:extLst>
              <a:ext uri="{FF2B5EF4-FFF2-40B4-BE49-F238E27FC236}">
                <a16:creationId xmlns:a16="http://schemas.microsoft.com/office/drawing/2014/main" id="{2FC2D695-6265-F06B-9243-43FA5C9A1E27}"/>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latin typeface="Cambria"/>
                <a:ea typeface="Cambria"/>
              </a:rPr>
              <a:t>Patent Protection Considerations</a:t>
            </a:r>
            <a:endParaRPr lang="en-US" kern="1200" dirty="0">
              <a:ea typeface="Cambria" panose="02040503050406030204" pitchFamily="18" charset="0"/>
            </a:endParaRPr>
          </a:p>
        </p:txBody>
      </p:sp>
      <p:sp>
        <p:nvSpPr>
          <p:cNvPr id="5" name="Content Placeholder 1">
            <a:extLst>
              <a:ext uri="{FF2B5EF4-FFF2-40B4-BE49-F238E27FC236}">
                <a16:creationId xmlns:a16="http://schemas.microsoft.com/office/drawing/2014/main" id="{186C6897-4ED8-5F95-D47F-48BDC1B74B3E}"/>
              </a:ext>
            </a:extLst>
          </p:cNvPr>
          <p:cNvSpPr>
            <a:spLocks noGrp="1"/>
          </p:cNvSpPr>
          <p:nvPr>
            <p:ph sz="quarter" idx="18"/>
          </p:nvPr>
        </p:nvSpPr>
        <p:spPr>
          <a:xfrm>
            <a:off x="309111" y="1511512"/>
            <a:ext cx="7983625" cy="5276712"/>
          </a:xfrm>
        </p:spPr>
        <p:txBody>
          <a:bodyPr vert="horz" lIns="0" tIns="0" rIns="0" bIns="0" spcCol="137160" rtlCol="0" anchor="t">
            <a:noAutofit/>
          </a:bodyPr>
          <a:lstStyle/>
          <a:p>
            <a:pPr marL="229870" indent="-229870"/>
            <a:r>
              <a:rPr lang="en-US" sz="2200" b="1" dirty="0">
                <a:solidFill>
                  <a:srgbClr val="00B0F0"/>
                </a:solidFill>
                <a:latin typeface="Cambria"/>
                <a:ea typeface="Cambria"/>
                <a:cs typeface="Arial"/>
              </a:rPr>
              <a:t>Benefits and Tradeoffs</a:t>
            </a:r>
            <a:endParaRPr lang="en-US" sz="2200" b="1" dirty="0">
              <a:solidFill>
                <a:srgbClr val="00B0F0"/>
              </a:solidFill>
              <a:latin typeface="Cambria" panose="02040503050406030204" pitchFamily="18" charset="0"/>
              <a:ea typeface="Cambria" panose="02040503050406030204" pitchFamily="18" charset="0"/>
              <a:cs typeface="Arial"/>
            </a:endParaRPr>
          </a:p>
          <a:p>
            <a:pPr marL="461645" lvl="1" indent="-236220"/>
            <a:r>
              <a:rPr lang="en-US" sz="2200" dirty="0">
                <a:latin typeface="Cambria"/>
                <a:ea typeface="Cambria"/>
              </a:rPr>
              <a:t>Right to exclude others from making or using the invention for a fixed length of time</a:t>
            </a:r>
          </a:p>
          <a:p>
            <a:pPr marL="461645" lvl="1" indent="-236220"/>
            <a:r>
              <a:rPr lang="en-US" sz="2200" dirty="0">
                <a:latin typeface="Cambria"/>
                <a:ea typeface="Cambria"/>
              </a:rPr>
              <a:t>Obtain payment or rent from others for their use of your invention</a:t>
            </a:r>
          </a:p>
          <a:p>
            <a:pPr marL="461645" lvl="1" indent="-236220"/>
            <a:r>
              <a:rPr lang="en-US" sz="2200" dirty="0">
                <a:latin typeface="Cambria"/>
                <a:ea typeface="Cambria"/>
              </a:rPr>
              <a:t>Invention and how to make it is disclosed to the public</a:t>
            </a:r>
            <a:endParaRPr lang="en-US" sz="2200" b="1" dirty="0">
              <a:solidFill>
                <a:srgbClr val="00B0F0"/>
              </a:solidFill>
              <a:latin typeface="Cambria" panose="02040503050406030204" pitchFamily="18" charset="0"/>
              <a:ea typeface="Cambria" panose="02040503050406030204" pitchFamily="18" charset="0"/>
              <a:cs typeface="Arial"/>
            </a:endParaRPr>
          </a:p>
          <a:p>
            <a:pPr marL="461645" lvl="1" indent="-236220"/>
            <a:r>
              <a:rPr lang="en-US" sz="2200" dirty="0">
                <a:latin typeface="Cambria"/>
                <a:ea typeface="Cambria"/>
              </a:rPr>
              <a:t>Public may “design-around” the invention to obtain the same or similar benefits</a:t>
            </a:r>
          </a:p>
          <a:p>
            <a:pPr marL="225425" lvl="1" indent="0">
              <a:buNone/>
            </a:pPr>
            <a:endParaRPr lang="en-US" sz="2200" dirty="0">
              <a:latin typeface="Cambria"/>
              <a:ea typeface="Cambria"/>
            </a:endParaRPr>
          </a:p>
          <a:p>
            <a:pPr marL="229870" indent="-236220"/>
            <a:r>
              <a:rPr lang="en-US" sz="2200" b="1" dirty="0">
                <a:solidFill>
                  <a:srgbClr val="00B0F0"/>
                </a:solidFill>
                <a:latin typeface="Cambria"/>
                <a:ea typeface="Cambria"/>
                <a:cs typeface="Arial"/>
              </a:rPr>
              <a:t>Other Considerations</a:t>
            </a:r>
            <a:endParaRPr lang="en-US" sz="2200" b="1" dirty="0">
              <a:solidFill>
                <a:srgbClr val="00B0F0"/>
              </a:solidFill>
              <a:latin typeface="Cambria" panose="02040503050406030204" pitchFamily="18" charset="0"/>
              <a:ea typeface="Cambria" panose="02040503050406030204" pitchFamily="18" charset="0"/>
              <a:cs typeface="Arial"/>
            </a:endParaRPr>
          </a:p>
          <a:p>
            <a:pPr marL="461645" lvl="1" indent="-236220"/>
            <a:r>
              <a:rPr lang="en-US" sz="2200" dirty="0">
                <a:latin typeface="Cambria"/>
                <a:ea typeface="Cambria"/>
              </a:rPr>
              <a:t>Post-AIA First-to-File Framework (vs. first-to-invent)</a:t>
            </a:r>
          </a:p>
          <a:p>
            <a:pPr marL="447675" lvl="2" indent="0">
              <a:buNone/>
            </a:pPr>
            <a:endParaRPr lang="en-US" sz="2200" dirty="0">
              <a:latin typeface="Cambria"/>
              <a:ea typeface="Cambria"/>
            </a:endParaRPr>
          </a:p>
        </p:txBody>
      </p:sp>
      <p:pic>
        <p:nvPicPr>
          <p:cNvPr id="8" name="Picture 7">
            <a:extLst>
              <a:ext uri="{FF2B5EF4-FFF2-40B4-BE49-F238E27FC236}">
                <a16:creationId xmlns:a16="http://schemas.microsoft.com/office/drawing/2014/main" id="{322CAE46-6035-9DDC-5D50-0BA2814F20F6}"/>
              </a:ext>
            </a:extLst>
          </p:cNvPr>
          <p:cNvPicPr>
            <a:picLocks noChangeAspect="1"/>
          </p:cNvPicPr>
          <p:nvPr/>
        </p:nvPicPr>
        <p:blipFill>
          <a:blip r:embed="rId3"/>
          <a:stretch>
            <a:fillRect/>
          </a:stretch>
        </p:blipFill>
        <p:spPr>
          <a:xfrm>
            <a:off x="8466907" y="1579365"/>
            <a:ext cx="3459527" cy="4921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1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8</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panose="02040503050406030204" pitchFamily="18" charset="0"/>
              </a:rPr>
              <a:t>Anatomy of a Patent</a:t>
            </a:r>
            <a:endParaRPr lang="en-US" kern="1200" dirty="0">
              <a:ea typeface="Cambria" panose="02040503050406030204" pitchFamily="18" charset="0"/>
            </a:endParaRPr>
          </a:p>
        </p:txBody>
      </p:sp>
      <p:pic>
        <p:nvPicPr>
          <p:cNvPr id="11" name="Picture 10">
            <a:extLst>
              <a:ext uri="{FF2B5EF4-FFF2-40B4-BE49-F238E27FC236}">
                <a16:creationId xmlns:a16="http://schemas.microsoft.com/office/drawing/2014/main" id="{263D77A7-E671-E7B3-A7A3-1C923BE23C30}"/>
              </a:ext>
            </a:extLst>
          </p:cNvPr>
          <p:cNvPicPr>
            <a:picLocks noChangeAspect="1"/>
          </p:cNvPicPr>
          <p:nvPr/>
        </p:nvPicPr>
        <p:blipFill>
          <a:blip r:embed="rId3"/>
          <a:stretch>
            <a:fillRect/>
          </a:stretch>
        </p:blipFill>
        <p:spPr>
          <a:xfrm>
            <a:off x="166378" y="1877253"/>
            <a:ext cx="7467320" cy="408771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E4275AD-CE52-4279-EB21-8B4718338CFD}"/>
              </a:ext>
            </a:extLst>
          </p:cNvPr>
          <p:cNvPicPr>
            <a:picLocks noChangeAspect="1"/>
          </p:cNvPicPr>
          <p:nvPr/>
        </p:nvPicPr>
        <p:blipFill>
          <a:blip r:embed="rId4"/>
          <a:stretch>
            <a:fillRect/>
          </a:stretch>
        </p:blipFill>
        <p:spPr>
          <a:xfrm>
            <a:off x="7861905" y="945453"/>
            <a:ext cx="3973924" cy="5514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76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2DDC-5387-4748-8C32-47348588310B}"/>
              </a:ext>
            </a:extLst>
          </p:cNvPr>
          <p:cNvSpPr>
            <a:spLocks noGrp="1"/>
          </p:cNvSpPr>
          <p:nvPr>
            <p:ph type="sldNum" sz="quarter" idx="12"/>
          </p:nvPr>
        </p:nvSpPr>
        <p:spPr>
          <a:xfrm>
            <a:off x="11676063" y="6582426"/>
            <a:ext cx="515935" cy="275573"/>
          </a:xfrm>
        </p:spPr>
        <p:txBody>
          <a:bodyPr vert="horz" lIns="0" tIns="0" rIns="0" bIns="0" rtlCol="0" anchor="ctr">
            <a:normAutofit/>
          </a:bodyPr>
          <a:lstStyle/>
          <a:p>
            <a:pPr>
              <a:spcAft>
                <a:spcPts val="600"/>
              </a:spcAft>
            </a:pPr>
            <a:fld id="{F9591D4C-BB8F-AE46-BE73-C616F30BBC5B}" type="slidenum">
              <a:rPr lang="en-US" smtClean="0"/>
              <a:pPr>
                <a:spcAft>
                  <a:spcPts val="600"/>
                </a:spcAft>
              </a:pPr>
              <a:t>9</a:t>
            </a:fld>
            <a:endParaRPr lang="en-US" dirty="0"/>
          </a:p>
        </p:txBody>
      </p:sp>
      <p:sp>
        <p:nvSpPr>
          <p:cNvPr id="6" name="Title 5">
            <a:extLst>
              <a:ext uri="{FF2B5EF4-FFF2-40B4-BE49-F238E27FC236}">
                <a16:creationId xmlns:a16="http://schemas.microsoft.com/office/drawing/2014/main" id="{B266F52F-8D9B-564E-A216-9D7A5407F3CE}"/>
              </a:ext>
            </a:extLst>
          </p:cNvPr>
          <p:cNvSpPr>
            <a:spLocks noGrp="1"/>
          </p:cNvSpPr>
          <p:nvPr>
            <p:ph type="title"/>
          </p:nvPr>
        </p:nvSpPr>
        <p:spPr>
          <a:xfrm>
            <a:off x="515939" y="368300"/>
            <a:ext cx="11160124" cy="577153"/>
          </a:xfrm>
        </p:spPr>
        <p:txBody>
          <a:bodyPr vert="horz" lIns="0" tIns="0" rIns="0" bIns="0" rtlCol="0" anchor="t" anchorCtr="0">
            <a:normAutofit/>
          </a:bodyPr>
          <a:lstStyle/>
          <a:p>
            <a:r>
              <a:rPr lang="en-US" dirty="0">
                <a:ea typeface="Cambria" panose="02040503050406030204" pitchFamily="18" charset="0"/>
              </a:rPr>
              <a:t>What is Patent Litigation?</a:t>
            </a:r>
            <a:endParaRPr lang="en-US" kern="1200" dirty="0">
              <a:ea typeface="Cambria" panose="02040503050406030204" pitchFamily="18" charset="0"/>
            </a:endParaRPr>
          </a:p>
        </p:txBody>
      </p:sp>
      <p:sp>
        <p:nvSpPr>
          <p:cNvPr id="3" name="Content Placeholder 1">
            <a:extLst>
              <a:ext uri="{FF2B5EF4-FFF2-40B4-BE49-F238E27FC236}">
                <a16:creationId xmlns:a16="http://schemas.microsoft.com/office/drawing/2014/main" id="{F737D523-6565-3115-1886-93C294C539A5}"/>
              </a:ext>
            </a:extLst>
          </p:cNvPr>
          <p:cNvSpPr txBox="1">
            <a:spLocks/>
          </p:cNvSpPr>
          <p:nvPr/>
        </p:nvSpPr>
        <p:spPr>
          <a:xfrm>
            <a:off x="338385" y="1691013"/>
            <a:ext cx="11160124" cy="4426554"/>
          </a:xfrm>
          <a:prstGeom prst="rect">
            <a:avLst/>
          </a:prstGeom>
        </p:spPr>
        <p:txBody>
          <a:bodyPr vert="horz" lIns="0" tIns="0" rIns="0" bIns="0" spcCol="137160" rtlCol="0" anchor="t">
            <a:noAutofit/>
          </a:bodyPr>
          <a:lstStyle>
            <a:lvl1pPr marL="230188" indent="-230188"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ct val="1000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ct val="1000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a:lstStyle>
          <a:p>
            <a:pPr marL="229870" indent="-229870">
              <a:spcAft>
                <a:spcPts val="600"/>
              </a:spcAft>
              <a:buClr>
                <a:schemeClr val="tx1"/>
              </a:buClr>
            </a:pPr>
            <a:r>
              <a:rPr lang="en-US" sz="2200" dirty="0">
                <a:latin typeface="Cambria"/>
                <a:ea typeface="Cambria"/>
              </a:rPr>
              <a:t>You have a patent, now what?</a:t>
            </a:r>
          </a:p>
          <a:p>
            <a:pPr marL="229870" indent="-229870">
              <a:spcAft>
                <a:spcPts val="600"/>
              </a:spcAft>
              <a:buClr>
                <a:schemeClr val="tx1"/>
              </a:buClr>
            </a:pPr>
            <a:r>
              <a:rPr lang="en-US" sz="2200" dirty="0">
                <a:latin typeface="Cambria"/>
                <a:ea typeface="Cambria"/>
              </a:rPr>
              <a:t>Identify potential infringement (or simply conduct your business)</a:t>
            </a:r>
          </a:p>
          <a:p>
            <a:pPr marL="461645" lvl="1" indent="-229870">
              <a:spcAft>
                <a:spcPts val="600"/>
              </a:spcAft>
              <a:buClr>
                <a:schemeClr val="tx1"/>
              </a:buClr>
            </a:pPr>
            <a:r>
              <a:rPr lang="en-US" sz="2200" dirty="0">
                <a:latin typeface="Cambria"/>
                <a:ea typeface="Cambria"/>
              </a:rPr>
              <a:t>35 U.S.C. § 271 - Anyone who “without authority makes, uses, . . . or sells any patented invention”</a:t>
            </a:r>
          </a:p>
          <a:p>
            <a:pPr marL="229870" indent="-229870">
              <a:spcAft>
                <a:spcPts val="600"/>
              </a:spcAft>
              <a:buClr>
                <a:schemeClr val="tx1"/>
              </a:buClr>
            </a:pPr>
            <a:r>
              <a:rPr lang="en-US" sz="2200" dirty="0">
                <a:latin typeface="Cambria" panose="02040503050406030204" pitchFamily="18" charset="0"/>
                <a:ea typeface="Cambria" panose="02040503050406030204" pitchFamily="18" charset="0"/>
              </a:rPr>
              <a:t>Engage potential infringers (e.g., letters, licensing discussions, or filing a lawsuit)</a:t>
            </a:r>
          </a:p>
          <a:p>
            <a:pPr marL="229870" indent="-229870">
              <a:spcAft>
                <a:spcPts val="600"/>
              </a:spcAft>
              <a:buClr>
                <a:schemeClr val="tx1"/>
              </a:buClr>
            </a:pPr>
            <a:r>
              <a:rPr lang="en-US" sz="2200" dirty="0">
                <a:latin typeface="Cambria" panose="02040503050406030204" pitchFamily="18" charset="0"/>
                <a:ea typeface="Cambria" panose="02040503050406030204" pitchFamily="18" charset="0"/>
              </a:rPr>
              <a:t>Unique Aspects of Patent Litigation</a:t>
            </a:r>
          </a:p>
          <a:p>
            <a:pPr marL="461645" lvl="1" indent="-229870">
              <a:spcAft>
                <a:spcPts val="600"/>
              </a:spcAft>
              <a:buClr>
                <a:schemeClr val="tx1"/>
              </a:buClr>
            </a:pPr>
            <a:r>
              <a:rPr lang="en-US" sz="2200" dirty="0">
                <a:latin typeface="Cambria" panose="02040503050406030204" pitchFamily="18" charset="0"/>
                <a:ea typeface="Cambria" panose="02040503050406030204" pitchFamily="18" charset="0"/>
              </a:rPr>
              <a:t>Theories of infringement (plaintiff), invalidity (defendant), and damages (both)</a:t>
            </a:r>
          </a:p>
          <a:p>
            <a:pPr marL="461645" lvl="1" indent="-229870">
              <a:spcAft>
                <a:spcPts val="600"/>
              </a:spcAft>
              <a:buClr>
                <a:schemeClr val="tx1"/>
              </a:buClr>
            </a:pPr>
            <a:r>
              <a:rPr lang="en-US" sz="2200" dirty="0">
                <a:latin typeface="Cambria" panose="02040503050406030204" pitchFamily="18" charset="0"/>
                <a:ea typeface="Cambria" panose="02040503050406030204" pitchFamily="18" charset="0"/>
              </a:rPr>
              <a:t>Claim Construction </a:t>
            </a:r>
            <a:r>
              <a:rPr lang="en-US" sz="2200" i="1" dirty="0">
                <a:latin typeface="Cambria" panose="02040503050406030204" pitchFamily="18" charset="0"/>
                <a:ea typeface="Cambria" panose="02040503050406030204" pitchFamily="18" charset="0"/>
              </a:rPr>
              <a:t>/ Markman</a:t>
            </a:r>
            <a:r>
              <a:rPr lang="en-US" sz="2200" dirty="0">
                <a:latin typeface="Cambria" panose="02040503050406030204" pitchFamily="18" charset="0"/>
                <a:ea typeface="Cambria" panose="02040503050406030204" pitchFamily="18" charset="0"/>
              </a:rPr>
              <a:t> Hearing</a:t>
            </a:r>
          </a:p>
          <a:p>
            <a:pPr marL="461645" lvl="1" indent="-236220">
              <a:spcAft>
                <a:spcPts val="600"/>
              </a:spcAft>
              <a:buClr>
                <a:schemeClr val="tx1"/>
              </a:buClr>
            </a:pPr>
            <a:r>
              <a:rPr lang="en-US" sz="2200" dirty="0">
                <a:latin typeface="Cambria" panose="02040503050406030204" pitchFamily="18" charset="0"/>
                <a:ea typeface="Cambria" panose="02040503050406030204" pitchFamily="18" charset="0"/>
              </a:rPr>
              <a:t>Concurrent litigation in other venues</a:t>
            </a:r>
          </a:p>
          <a:p>
            <a:pPr marL="229870" indent="-229870">
              <a:spcAft>
                <a:spcPts val="600"/>
              </a:spcAft>
              <a:buClr>
                <a:schemeClr val="tx1"/>
              </a:buCl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Image Starter File" id="{D8BD0B73-BF06-CC49-B7CE-986E7DD2301A}" vid="{8D77D714-DB4A-0B4B-A691-5B650A716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54</TotalTime>
  <Words>4934</Words>
  <Application>Microsoft Office PowerPoint</Application>
  <PresentationFormat>Widescreen</PresentationFormat>
  <Paragraphs>491</Paragraphs>
  <Slides>46</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AvenirLTStd</vt:lpstr>
      <vt:lpstr>Calibri</vt:lpstr>
      <vt:lpstr>Cambria</vt:lpstr>
      <vt:lpstr>proxima-nova</vt:lpstr>
      <vt:lpstr>Public Sans Web</vt:lpstr>
      <vt:lpstr>Roboto</vt:lpstr>
      <vt:lpstr>Source Sans Pro</vt:lpstr>
      <vt:lpstr>SuisseIntl</vt:lpstr>
      <vt:lpstr>DLA Piper Master</vt:lpstr>
      <vt:lpstr>Shifting Trends in Patent Litigation</vt:lpstr>
      <vt:lpstr>Who’s Who</vt:lpstr>
      <vt:lpstr>Executive Summary</vt:lpstr>
      <vt:lpstr>Roadmap</vt:lpstr>
      <vt:lpstr>What is Patent Prosecution?</vt:lpstr>
      <vt:lpstr>Patents &amp; Patent Applications</vt:lpstr>
      <vt:lpstr>Patent Protection Considerations</vt:lpstr>
      <vt:lpstr>Anatomy of a Patent</vt:lpstr>
      <vt:lpstr>What is Patent Litigation?</vt:lpstr>
      <vt:lpstr>Common Patent Venues</vt:lpstr>
      <vt:lpstr>Common Patent Venues – By the Numbers</vt:lpstr>
      <vt:lpstr>Patent Litigation by Industry</vt:lpstr>
      <vt:lpstr>Litigation Deep Dive</vt:lpstr>
      <vt:lpstr>Patent Litigation Trends Related to Monetization</vt:lpstr>
      <vt:lpstr>Asserting Patent Litigation – Trends Over Time</vt:lpstr>
      <vt:lpstr>Asserting Patent Litigation – Trends Over Time</vt:lpstr>
      <vt:lpstr>Asserting Patent Litigation – Trends Over Time</vt:lpstr>
      <vt:lpstr>Asserting Patent Litigation – Trends Over Time</vt:lpstr>
      <vt:lpstr>Transparency Re: Third Party Litigation Funding</vt:lpstr>
      <vt:lpstr>Traditionally Defensive Litigants Monetizing Patents</vt:lpstr>
      <vt:lpstr>Patenting and Protecting  Blockchain and Artificial Intelligence Technology</vt:lpstr>
      <vt:lpstr>Patent Protections and Considerations for New Technologies</vt:lpstr>
      <vt:lpstr>Is the Blockchain Patentable? </vt:lpstr>
      <vt:lpstr>Is the Blockchain Patentable?</vt:lpstr>
      <vt:lpstr>Who is Patenting   Blockchain Technology?</vt:lpstr>
      <vt:lpstr>Challenges to Patenting BlockChain Technology</vt:lpstr>
      <vt:lpstr>Challenges to Patenting BlockChain Technology – § 101</vt:lpstr>
      <vt:lpstr>Making it Patent Eligible</vt:lpstr>
      <vt:lpstr>Making the Patent Useful</vt:lpstr>
      <vt:lpstr>Blockchain Patent Litigation</vt:lpstr>
      <vt:lpstr>Patents and Artificial Intelligence</vt:lpstr>
      <vt:lpstr>Who is Patenting Artificial Intelligence Technology?</vt:lpstr>
      <vt:lpstr>Who or What Can Be an Inventor?</vt:lpstr>
      <vt:lpstr>USPTO Guidance on Using AI for Prosecution</vt:lpstr>
      <vt:lpstr>Duty to Disclose Use of AI?</vt:lpstr>
      <vt:lpstr>USPTO Guidance on Patenting AI-Assisted Technology</vt:lpstr>
      <vt:lpstr>Determining AI-Assisted Inventorship</vt:lpstr>
      <vt:lpstr>Determining AI-Assisted Inventorship</vt:lpstr>
      <vt:lpstr>Determining AI-Assisted Inventorship</vt:lpstr>
      <vt:lpstr>Determining AI-Assisted Inventorship</vt:lpstr>
      <vt:lpstr>Determining AI-Assisted Inventorship</vt:lpstr>
      <vt:lpstr>Determining AI-Assisted Inventorship</vt:lpstr>
      <vt:lpstr>AI and § 101</vt:lpstr>
      <vt:lpstr>Questions Without Answers (so far)</vt:lpstr>
      <vt:lpstr>Takeaways for practical use</vt:lpstr>
      <vt:lpstr>Thank you</vt:lpstr>
    </vt:vector>
  </TitlesOfParts>
  <Manager/>
  <Company>DLA Piper LLP US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Ethics</dc:title>
  <dc:subject/>
  <dc:creator>Toth, Jade</dc:creator>
  <cp:keywords/>
  <dc:description/>
  <cp:lastModifiedBy>Hodari, Ahimsa</cp:lastModifiedBy>
  <cp:revision>2</cp:revision>
  <cp:lastPrinted>2024-02-29T17:02:08Z</cp:lastPrinted>
  <dcterms:created xsi:type="dcterms:W3CDTF">2023-06-05T18:27:18Z</dcterms:created>
  <dcterms:modified xsi:type="dcterms:W3CDTF">2024-02-29T22:19:42Z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a1bc8a-c77f-42fc-94c5-4575f811706d_Enabled">
    <vt:lpwstr>true</vt:lpwstr>
  </property>
  <property fmtid="{D5CDD505-2E9C-101B-9397-08002B2CF9AE}" pid="3" name="MSIP_Label_e3a1bc8a-c77f-42fc-94c5-4575f811706d_SetDate">
    <vt:lpwstr>2023-06-05T18:27:18Z</vt:lpwstr>
  </property>
  <property fmtid="{D5CDD505-2E9C-101B-9397-08002B2CF9AE}" pid="4" name="MSIP_Label_e3a1bc8a-c77f-42fc-94c5-4575f811706d_Method">
    <vt:lpwstr>Standard</vt:lpwstr>
  </property>
  <property fmtid="{D5CDD505-2E9C-101B-9397-08002B2CF9AE}" pid="5" name="MSIP_Label_e3a1bc8a-c77f-42fc-94c5-4575f811706d_Name">
    <vt:lpwstr>e3a1bc8a-c77f-42fc-94c5-4575f811706d</vt:lpwstr>
  </property>
  <property fmtid="{D5CDD505-2E9C-101B-9397-08002B2CF9AE}" pid="6" name="MSIP_Label_e3a1bc8a-c77f-42fc-94c5-4575f811706d_SiteId">
    <vt:lpwstr>fb7083da-754c-45a4-8b6b-a05941a3a3e9</vt:lpwstr>
  </property>
  <property fmtid="{D5CDD505-2E9C-101B-9397-08002B2CF9AE}" pid="7" name="MSIP_Label_e3a1bc8a-c77f-42fc-94c5-4575f811706d_ActionId">
    <vt:lpwstr>6722e4c1-fa79-44b9-968a-f3f80e3f980f</vt:lpwstr>
  </property>
  <property fmtid="{D5CDD505-2E9C-101B-9397-08002B2CF9AE}" pid="8" name="MSIP_Label_e3a1bc8a-c77f-42fc-94c5-4575f811706d_ContentBits">
    <vt:lpwstr>0</vt:lpwstr>
  </property>
</Properties>
</file>